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a91ff54cf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2a91ff54c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1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1524000" y="1122363"/>
            <a:ext cx="9144000" cy="2387600"/>
          </a:xfrm>
          <a:prstGeom prst="rect">
            <a:avLst/>
          </a:prstGeom>
          <a:noFill/>
          <a:ln>
            <a:noFill/>
          </a:ln>
        </p:spPr>
        <p:txBody>
          <a:bodyPr anchorCtr="0" anchor="b" bIns="91425" lIns="91425" spcFirstLastPara="1" rIns="91425" wrap="square" tIns="91425">
            <a:noAutofit/>
          </a:bodyPr>
          <a:lstStyle>
            <a:lvl1pPr indent="0" lvl="0" marL="0" marR="0" rtl="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7" name="Google Shape;17;p3"/>
          <p:cNvSpPr txBox="1"/>
          <p:nvPr>
            <p:ph idx="1" type="subTitle"/>
          </p:nvPr>
        </p:nvSpPr>
        <p:spPr>
          <a:xfrm>
            <a:off x="1524000" y="3602038"/>
            <a:ext cx="9144000" cy="1655762"/>
          </a:xfrm>
          <a:prstGeom prst="rect">
            <a:avLst/>
          </a:prstGeom>
          <a:noFill/>
          <a:ln>
            <a:noFill/>
          </a:ln>
        </p:spPr>
        <p:txBody>
          <a:bodyPr anchorCtr="0" anchor="t" bIns="91425" lIns="91425" spcFirstLastPara="1" rIns="91425" wrap="square" tIns="91425">
            <a:noAutofit/>
          </a:bodyPr>
          <a:lstStyle>
            <a:lvl1pPr indent="0" lvl="0" mar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indent="0" lvl="1" marL="457200"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indent="0" lvl="2" marL="914400"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indent="0" lvl="3" marL="13716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indent="0" lvl="4" marL="18288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indent="0" lvl="5" marL="22860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indent="0" lvl="6" marL="27432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indent="0" lvl="7" marL="32004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indent="0" lvl="8" marL="3657600"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18" name="Google Shape;18;p3"/>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Google Shape;19;p3"/>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3" name="Google Shape;23;p4"/>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91425" lIns="91425" spcFirstLastPara="1" rIns="91425" wrap="square" tIns="91425">
            <a:noAutofit/>
          </a:bodyPr>
          <a:lstStyle>
            <a:lvl1pPr indent="0" lvl="0" marL="0" marR="0" rtl="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91425" lIns="91425" spcFirstLastPara="1" rIns="91425" wrap="square" tIns="91425">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91425" lIns="91425" spcFirstLastPara="1" rIns="91425" wrap="square" tIns="91425">
            <a:noAutofit/>
          </a:bodyPr>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noAutofit/>
          </a:bodyPr>
          <a:lstStyle>
            <a:lvl1pPr indent="0" lvl="0" mar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91425" lIns="91425" spcFirstLastPara="1" rIns="91425" wrap="square" tIns="91425">
            <a:noAutofit/>
          </a:bodyPr>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91425" lIns="91425" spcFirstLastPara="1" rIns="91425" wrap="square" tIns="91425">
            <a:noAutofit/>
          </a:bodyPr>
          <a:lstStyle>
            <a:lvl1pPr indent="0" lvl="0" marL="0" marR="0" rtl="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91425" lIns="91425" spcFirstLastPara="1" rIns="91425" wrap="square" tIns="91425">
            <a:noAutofit/>
          </a:bodyPr>
          <a:lstStyle>
            <a:lvl1pPr indent="0" lvl="0" mar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indent="0" lvl="1" marL="457200"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indent="0" lvl="2" marL="914400"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0" lvl="3" marL="1371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indent="0" lvl="4" marL="18288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indent="0" lvl="5" marL="22860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indent="0" lvl="6" marL="27432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indent="0" lvl="7" marL="32004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indent="0" lvl="8" marL="3657600"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91425" lIns="91425" spcFirstLastPara="1" rIns="91425" wrap="square" tIns="91425">
            <a:noAutofit/>
          </a:bodyPr>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91425" lIns="91425" spcFirstLastPara="1" rIns="91425" wrap="square" tIns="91425">
            <a:noAutofit/>
          </a:bodyPr>
          <a:lstStyle>
            <a:lvl1pPr indent="0" lvl="0" mar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91425" lIns="91425" spcFirstLastPara="1" rIns="91425" wrap="square" tIns="91425">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www.gilberttigerbasketball.org/" TargetMode="External"/><Relationship Id="rId4" Type="http://schemas.openxmlformats.org/officeDocument/2006/relationships/hyperlink" Target="http://www.gilberttigerbasketball.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gilberttigerbasketball.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1548384" y="268031"/>
            <a:ext cx="8851392" cy="1938992"/>
          </a:xfrm>
          <a:prstGeom prst="rect">
            <a:avLst/>
          </a:prstGeom>
          <a:noFill/>
          <a:ln>
            <a:noFill/>
          </a:ln>
        </p:spPr>
        <p:txBody>
          <a:bodyPr anchorCtr="0" anchor="t" bIns="45700" lIns="91425" spcFirstLastPara="1" rIns="91425" wrap="square" tIns="45700">
            <a:noAutofit/>
          </a:bodyPr>
          <a:lstStyle/>
          <a:p>
            <a:pPr indent="0" lvl="0" marL="0" marR="0" rtl="0" algn="ctr">
              <a:lnSpc>
                <a:spcPct val="200000"/>
              </a:lnSpc>
              <a:spcBef>
                <a:spcPts val="0"/>
              </a:spcBef>
              <a:spcAft>
                <a:spcPts val="0"/>
              </a:spcAft>
              <a:buNone/>
            </a:pPr>
            <a:r>
              <a:rPr b="1" i="0" lang="en-US" sz="2000" u="none" cap="none" strike="noStrike">
                <a:solidFill>
                  <a:schemeClr val="dk1"/>
                </a:solidFill>
                <a:latin typeface="Impact"/>
                <a:ea typeface="Impact"/>
                <a:cs typeface="Impact"/>
                <a:sym typeface="Impact"/>
              </a:rPr>
              <a:t>2 0</a:t>
            </a:r>
            <a:r>
              <a:rPr b="1" lang="en-US" sz="2000">
                <a:solidFill>
                  <a:schemeClr val="dk1"/>
                </a:solidFill>
                <a:latin typeface="Impact"/>
                <a:ea typeface="Impact"/>
                <a:cs typeface="Impact"/>
                <a:sym typeface="Impact"/>
              </a:rPr>
              <a:t> 2 3 </a:t>
            </a:r>
            <a:r>
              <a:rPr b="1" i="0" lang="en-US" sz="2000" u="none" cap="none" strike="noStrike">
                <a:solidFill>
                  <a:schemeClr val="dk1"/>
                </a:solidFill>
                <a:latin typeface="Impact"/>
                <a:ea typeface="Impact"/>
                <a:cs typeface="Impact"/>
                <a:sym typeface="Impact"/>
              </a:rPr>
              <a:t> –  2 0 </a:t>
            </a:r>
            <a:r>
              <a:rPr b="1" lang="en-US" sz="2000">
                <a:solidFill>
                  <a:schemeClr val="dk1"/>
                </a:solidFill>
                <a:latin typeface="Impact"/>
                <a:ea typeface="Impact"/>
                <a:cs typeface="Impact"/>
                <a:sym typeface="Impact"/>
              </a:rPr>
              <a:t>2 4</a:t>
            </a:r>
            <a:endParaRPr b="0" i="0" sz="2000" u="none" cap="none" strike="noStrike">
              <a:solidFill>
                <a:schemeClr val="dk1"/>
              </a:solidFill>
              <a:latin typeface="Times New Roman"/>
              <a:ea typeface="Times New Roman"/>
              <a:cs typeface="Times New Roman"/>
              <a:sym typeface="Times New Roman"/>
            </a:endParaRPr>
          </a:p>
          <a:p>
            <a:pPr indent="0" lvl="0" marL="0" marR="0" rtl="0" algn="ctr">
              <a:lnSpc>
                <a:spcPct val="200000"/>
              </a:lnSpc>
              <a:spcBef>
                <a:spcPts val="0"/>
              </a:spcBef>
              <a:spcAft>
                <a:spcPts val="0"/>
              </a:spcAft>
              <a:buNone/>
            </a:pPr>
            <a:r>
              <a:rPr b="1" i="0" lang="en-US" sz="2000" u="none" cap="none" strike="noStrike">
                <a:solidFill>
                  <a:schemeClr val="dk1"/>
                </a:solidFill>
                <a:latin typeface="Impact"/>
                <a:ea typeface="Impact"/>
                <a:cs typeface="Impact"/>
                <a:sym typeface="Impact"/>
              </a:rPr>
              <a:t>G I L B E R T   T I G E R S</a:t>
            </a:r>
            <a:endParaRPr b="0" i="0" sz="2000" u="none" cap="none" strike="noStrike">
              <a:solidFill>
                <a:schemeClr val="dk1"/>
              </a:solidFill>
              <a:latin typeface="Times New Roman"/>
              <a:ea typeface="Times New Roman"/>
              <a:cs typeface="Times New Roman"/>
              <a:sym typeface="Times New Roman"/>
            </a:endParaRPr>
          </a:p>
          <a:p>
            <a:pPr indent="0" lvl="0" marL="0" marR="0" rtl="0" algn="ctr">
              <a:lnSpc>
                <a:spcPct val="200000"/>
              </a:lnSpc>
              <a:spcBef>
                <a:spcPts val="0"/>
              </a:spcBef>
              <a:spcAft>
                <a:spcPts val="0"/>
              </a:spcAft>
              <a:buNone/>
            </a:pPr>
            <a:r>
              <a:rPr b="1" i="0" lang="en-US" sz="2000" u="none" cap="none" strike="noStrike">
                <a:solidFill>
                  <a:schemeClr val="dk1"/>
                </a:solidFill>
                <a:latin typeface="Impact"/>
                <a:ea typeface="Impact"/>
                <a:cs typeface="Impact"/>
                <a:sym typeface="Impact"/>
              </a:rPr>
              <a:t>BASKETBALL</a:t>
            </a:r>
            <a:endParaRPr b="1" i="0" sz="2000" u="none" cap="none" strike="noStrike">
              <a:solidFill>
                <a:schemeClr val="dk1"/>
              </a:solidFill>
              <a:latin typeface="Impact"/>
              <a:ea typeface="Impact"/>
              <a:cs typeface="Impact"/>
              <a:sym typeface="Impact"/>
            </a:endParaRPr>
          </a:p>
        </p:txBody>
      </p:sp>
      <p:sp>
        <p:nvSpPr>
          <p:cNvPr id="85" name="Google Shape;85;p13"/>
          <p:cNvSpPr/>
          <p:nvPr/>
        </p:nvSpPr>
        <p:spPr>
          <a:xfrm>
            <a:off x="3035808" y="5426839"/>
            <a:ext cx="6096000" cy="1523494"/>
          </a:xfrm>
          <a:prstGeom prst="rect">
            <a:avLst/>
          </a:prstGeom>
          <a:noFill/>
          <a:ln>
            <a:noFill/>
          </a:ln>
        </p:spPr>
        <p:txBody>
          <a:bodyPr anchorCtr="0" anchor="t" bIns="45700" lIns="91425" spcFirstLastPara="1" rIns="91425" wrap="square" tIns="45700">
            <a:noAutofit/>
          </a:bodyPr>
          <a:lstStyle/>
          <a:p>
            <a:pPr indent="0" lvl="0" marL="0" marR="0" rtl="0" algn="ctr">
              <a:lnSpc>
                <a:spcPct val="150000"/>
              </a:lnSpc>
              <a:spcBef>
                <a:spcPts val="0"/>
              </a:spcBef>
              <a:spcAft>
                <a:spcPts val="0"/>
              </a:spcAft>
              <a:buNone/>
            </a:pPr>
            <a:r>
              <a:rPr b="0" i="0" lang="en-US" sz="2000" u="none" cap="none" strike="noStrike">
                <a:solidFill>
                  <a:schemeClr val="dk1"/>
                </a:solidFill>
                <a:latin typeface="Impact"/>
                <a:ea typeface="Impact"/>
                <a:cs typeface="Impact"/>
                <a:sym typeface="Impact"/>
              </a:rPr>
              <a:t>ATHLETE-PARENT</a:t>
            </a:r>
            <a:endParaRPr b="0" i="0" sz="2000" u="none" cap="none" strike="noStrike">
              <a:solidFill>
                <a:schemeClr val="dk1"/>
              </a:solidFill>
              <a:latin typeface="Times New Roman"/>
              <a:ea typeface="Times New Roman"/>
              <a:cs typeface="Times New Roman"/>
              <a:sym typeface="Times New Roman"/>
            </a:endParaRPr>
          </a:p>
          <a:p>
            <a:pPr indent="-914400" lvl="0" marL="914400" marR="0" rtl="0" algn="ctr">
              <a:lnSpc>
                <a:spcPct val="150000"/>
              </a:lnSpc>
              <a:spcBef>
                <a:spcPts val="0"/>
              </a:spcBef>
              <a:spcAft>
                <a:spcPts val="0"/>
              </a:spcAft>
              <a:buNone/>
            </a:pPr>
            <a:r>
              <a:rPr b="0" i="0" lang="en-US" sz="2000" u="none" cap="none" strike="noStrike">
                <a:solidFill>
                  <a:schemeClr val="dk1"/>
                </a:solidFill>
                <a:latin typeface="Impact"/>
                <a:ea typeface="Impact"/>
                <a:cs typeface="Impact"/>
                <a:sym typeface="Impact"/>
              </a:rPr>
              <a:t>HANDBOOK</a:t>
            </a:r>
            <a:endParaRPr/>
          </a:p>
          <a:p>
            <a:pPr indent="-914400" lvl="0" marL="914400" marR="0" rtl="0" algn="ctr">
              <a:lnSpc>
                <a:spcPct val="150000"/>
              </a:lnSpc>
              <a:spcBef>
                <a:spcPts val="0"/>
              </a:spcBef>
              <a:spcAft>
                <a:spcPts val="0"/>
              </a:spcAft>
              <a:buNone/>
            </a:pPr>
            <a:r>
              <a:t/>
            </a:r>
            <a:endParaRPr b="0" i="0" sz="10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0" i="0" lang="en-US" sz="1800" u="none" cap="none" strike="noStrike">
                <a:solidFill>
                  <a:schemeClr val="dk1"/>
                </a:solidFill>
                <a:latin typeface="Impact"/>
                <a:ea typeface="Impact"/>
                <a:cs typeface="Impact"/>
                <a:sym typeface="Impact"/>
              </a:rPr>
              <a:t>DEDICATION, DISCIPLINE &amp; DESIRE!</a:t>
            </a:r>
            <a:endParaRPr b="0" i="0" sz="1800" u="none" cap="none" strike="noStrike">
              <a:solidFill>
                <a:schemeClr val="dk1"/>
              </a:solidFill>
              <a:latin typeface="Calibri"/>
              <a:ea typeface="Calibri"/>
              <a:cs typeface="Calibri"/>
              <a:sym typeface="Calibri"/>
            </a:endParaRPr>
          </a:p>
        </p:txBody>
      </p:sp>
      <p:pic>
        <p:nvPicPr>
          <p:cNvPr id="86" name="Google Shape;86;p13"/>
          <p:cNvPicPr preferRelativeResize="0"/>
          <p:nvPr/>
        </p:nvPicPr>
        <p:blipFill rotWithShape="1">
          <a:blip r:embed="rId3">
            <a:alphaModFix/>
          </a:blip>
          <a:srcRect b="0" l="0" r="0" t="0"/>
          <a:stretch/>
        </p:blipFill>
        <p:spPr>
          <a:xfrm>
            <a:off x="4232704" y="1456968"/>
            <a:ext cx="3702184" cy="368208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2"/>
          <p:cNvSpPr/>
          <p:nvPr/>
        </p:nvSpPr>
        <p:spPr>
          <a:xfrm>
            <a:off x="134100" y="-129073"/>
            <a:ext cx="11972700" cy="68580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t/>
            </a:r>
            <a:endParaRPr sz="16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600">
                <a:solidFill>
                  <a:srgbClr val="000000"/>
                </a:solidFill>
                <a:latin typeface="Arial"/>
                <a:ea typeface="Arial"/>
                <a:cs typeface="Arial"/>
                <a:sym typeface="Arial"/>
              </a:rPr>
              <a:t> </a:t>
            </a:r>
            <a:r>
              <a:rPr b="1" lang="en-US" sz="2400">
                <a:solidFill>
                  <a:srgbClr val="000000"/>
                </a:solidFill>
                <a:latin typeface="Arial"/>
                <a:ea typeface="Arial"/>
                <a:cs typeface="Arial"/>
                <a:sym typeface="Arial"/>
              </a:rPr>
              <a:t>COMMUNICATION - PARENTS/GUARDIAN/COACH CONTINUED</a:t>
            </a:r>
            <a:endParaRPr/>
          </a:p>
          <a:p>
            <a:pPr indent="0" lvl="0" marL="0" rtl="0" algn="l">
              <a:spcBef>
                <a:spcPts val="600"/>
              </a:spcBef>
              <a:spcAft>
                <a:spcPts val="0"/>
              </a:spcAft>
              <a:buNone/>
            </a:pPr>
            <a:r>
              <a:t/>
            </a:r>
            <a:endParaRPr sz="1600">
              <a:solidFill>
                <a:schemeClr val="dk1"/>
              </a:solidFill>
              <a:latin typeface="Times New Roman"/>
              <a:ea typeface="Times New Roman"/>
              <a:cs typeface="Times New Roman"/>
              <a:sym typeface="Times New Roman"/>
            </a:endParaRPr>
          </a:p>
          <a:p>
            <a:pPr indent="0" lvl="0" marL="0" rtl="0" algn="l">
              <a:spcBef>
                <a:spcPts val="600"/>
              </a:spcBef>
              <a:spcAft>
                <a:spcPts val="0"/>
              </a:spcAft>
              <a:buClr>
                <a:schemeClr val="dk1"/>
              </a:buClr>
              <a:buFont typeface="Arial"/>
              <a:buNone/>
            </a:pPr>
            <a:r>
              <a:rPr b="1" lang="en-US" sz="1800" u="sng">
                <a:solidFill>
                  <a:schemeClr val="dk1"/>
                </a:solidFill>
              </a:rPr>
              <a:t>Appropriate Concerns To Discuss With Coaches</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Font typeface="Arial"/>
              <a:buNone/>
            </a:pPr>
            <a:r>
              <a:rPr lang="en-US" sz="1800">
                <a:solidFill>
                  <a:schemeClr val="dk1"/>
                </a:solidFill>
              </a:rPr>
              <a:t>1. 		The treatment of your child mentally and physically.</a:t>
            </a:r>
            <a:endParaRPr sz="1800">
              <a:solidFill>
                <a:schemeClr val="dk1"/>
              </a:solidFill>
              <a:latin typeface="Times New Roman"/>
              <a:ea typeface="Times New Roman"/>
              <a:cs typeface="Times New Roman"/>
              <a:sym typeface="Times New Roman"/>
            </a:endParaRPr>
          </a:p>
          <a:p>
            <a:pPr indent="-914400" lvl="0" marL="914400" rtl="0" algn="l">
              <a:spcBef>
                <a:spcPts val="0"/>
              </a:spcBef>
              <a:spcAft>
                <a:spcPts val="0"/>
              </a:spcAft>
              <a:buClr>
                <a:schemeClr val="dk1"/>
              </a:buClr>
              <a:buFont typeface="Arial"/>
              <a:buNone/>
            </a:pPr>
            <a:r>
              <a:rPr lang="en-US" sz="1800">
                <a:solidFill>
                  <a:schemeClr val="dk1"/>
                </a:solidFill>
              </a:rPr>
              <a:t>2.	Ways to help your child improve.</a:t>
            </a:r>
            <a:endParaRPr sz="1800">
              <a:solidFill>
                <a:schemeClr val="dk1"/>
              </a:solidFill>
              <a:latin typeface="Times New Roman"/>
              <a:ea typeface="Times New Roman"/>
              <a:cs typeface="Times New Roman"/>
              <a:sym typeface="Times New Roman"/>
            </a:endParaRPr>
          </a:p>
          <a:p>
            <a:pPr indent="-914400" lvl="0" marL="914400" rtl="0" algn="l">
              <a:spcBef>
                <a:spcPts val="0"/>
              </a:spcBef>
              <a:spcAft>
                <a:spcPts val="0"/>
              </a:spcAft>
              <a:buClr>
                <a:schemeClr val="dk1"/>
              </a:buClr>
              <a:buFont typeface="Arial"/>
              <a:buNone/>
            </a:pPr>
            <a:r>
              <a:rPr lang="en-US" sz="1800">
                <a:solidFill>
                  <a:schemeClr val="dk1"/>
                </a:solidFill>
              </a:rPr>
              <a:t>3.	Concerns about your child’s behavior.</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Font typeface="Arial"/>
              <a:buNone/>
            </a:pPr>
            <a:r>
              <a:rPr lang="en-US" sz="1800">
                <a:solidFill>
                  <a:schemeClr val="dk1"/>
                </a:solidFill>
              </a:rPr>
              <a:t> </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Clr>
                <a:schemeClr val="dk1"/>
              </a:buClr>
              <a:buFont typeface="Arial"/>
              <a:buNone/>
            </a:pPr>
            <a:r>
              <a:rPr lang="en-US" sz="1800">
                <a:solidFill>
                  <a:schemeClr val="dk1"/>
                </a:solidFill>
              </a:rPr>
              <a:t>It is very difficult to accept your child not playing as much as you would like.  Coaches are professionals.  They make judgment decisions based on what they believe to be best for all student-athletes involved.  As you have seen from the list above, certain things can be discussed with your child’s coach.  Other things, such as those in the next paragraph must be left to the discretion of the coach.</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b="1" sz="1800" u="sng"/>
          </a:p>
          <a:p>
            <a:pPr indent="0" lvl="0" marL="0" marR="0" rtl="0" algn="l">
              <a:spcBef>
                <a:spcPts val="0"/>
              </a:spcBef>
              <a:spcAft>
                <a:spcPts val="0"/>
              </a:spcAft>
              <a:buNone/>
            </a:pPr>
            <a:r>
              <a:t/>
            </a:r>
            <a:endParaRPr b="1" sz="1800" u="sng"/>
          </a:p>
          <a:p>
            <a:pPr indent="0" lvl="0" marL="0" marR="0" rtl="0" algn="l">
              <a:spcBef>
                <a:spcPts val="0"/>
              </a:spcBef>
              <a:spcAft>
                <a:spcPts val="0"/>
              </a:spcAft>
              <a:buNone/>
            </a:pPr>
            <a:r>
              <a:rPr b="1" lang="en-US" sz="1800" u="sng">
                <a:solidFill>
                  <a:srgbClr val="000000"/>
                </a:solidFill>
                <a:latin typeface="Arial"/>
                <a:ea typeface="Arial"/>
                <a:cs typeface="Arial"/>
                <a:sym typeface="Arial"/>
              </a:rPr>
              <a:t>Issues Not Appropriate To Discuss or Question With Coaches</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1.		Playing time.</a:t>
            </a:r>
            <a:endParaRPr sz="1800">
              <a:solidFill>
                <a:schemeClr val="dk1"/>
              </a:solidFill>
              <a:latin typeface="Times New Roman"/>
              <a:ea typeface="Times New Roman"/>
              <a:cs typeface="Times New Roman"/>
              <a:sym typeface="Times New Roman"/>
            </a:endParaRPr>
          </a:p>
          <a:p>
            <a:pPr indent="-914400" lvl="0" marL="914400" marR="0" rtl="0" algn="l">
              <a:spcBef>
                <a:spcPts val="0"/>
              </a:spcBef>
              <a:spcAft>
                <a:spcPts val="0"/>
              </a:spcAft>
              <a:buNone/>
            </a:pPr>
            <a:r>
              <a:rPr lang="en-US" sz="1800">
                <a:solidFill>
                  <a:srgbClr val="000000"/>
                </a:solidFill>
                <a:latin typeface="Arial"/>
                <a:ea typeface="Arial"/>
                <a:cs typeface="Arial"/>
                <a:sym typeface="Arial"/>
              </a:rPr>
              <a:t>2.	Team strategy, play calling and philosophy.</a:t>
            </a:r>
            <a:endParaRPr sz="1800">
              <a:solidFill>
                <a:schemeClr val="dk1"/>
              </a:solidFill>
              <a:latin typeface="Times New Roman"/>
              <a:ea typeface="Times New Roman"/>
              <a:cs typeface="Times New Roman"/>
              <a:sym typeface="Times New Roman"/>
            </a:endParaRPr>
          </a:p>
          <a:p>
            <a:pPr indent="-914400" lvl="0" marL="914400" marR="0" rtl="0" algn="l">
              <a:spcBef>
                <a:spcPts val="0"/>
              </a:spcBef>
              <a:spcAft>
                <a:spcPts val="0"/>
              </a:spcAft>
              <a:buNone/>
            </a:pPr>
            <a:r>
              <a:rPr lang="en-US" sz="1800">
                <a:solidFill>
                  <a:srgbClr val="000000"/>
                </a:solidFill>
                <a:latin typeface="Arial"/>
                <a:ea typeface="Arial"/>
                <a:cs typeface="Arial"/>
                <a:sym typeface="Arial"/>
              </a:rPr>
              <a:t>3.	Other student-athletes.</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 </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There are situations that may require a conference between the coach and the parent.  These are encouraged.  It is important that both parties involved have a clear understanding of the other’s position.  When these conferences are necessary, the following procedures should be followed to help promote a resolution to the issue of concer</a:t>
            </a:r>
            <a:r>
              <a:rPr lang="en-US" sz="1800"/>
              <a:t>n.</a:t>
            </a:r>
            <a:endParaRPr sz="1800">
              <a:solidFill>
                <a:srgbClr val="FF0000"/>
              </a:solidFill>
              <a:latin typeface="Arial"/>
              <a:ea typeface="Arial"/>
              <a:cs typeface="Arial"/>
              <a:sym typeface="Arial"/>
            </a:endParaRPr>
          </a:p>
          <a:p>
            <a:pPr indent="0" lvl="0" marL="0" marR="0" rtl="0" algn="l">
              <a:spcBef>
                <a:spcPts val="0"/>
              </a:spcBef>
              <a:spcAft>
                <a:spcPts val="0"/>
              </a:spcAft>
              <a:buNone/>
            </a:pPr>
            <a:r>
              <a:rPr b="1" lang="en-US" sz="1800">
                <a:solidFill>
                  <a:srgbClr val="FF0000"/>
                </a:solidFill>
                <a:latin typeface="Arial"/>
                <a:ea typeface="Arial"/>
                <a:cs typeface="Arial"/>
                <a:sym typeface="Arial"/>
              </a:rPr>
              <a:t>If these non-appropriate issues are brought up, then the player will lose playing time.</a:t>
            </a:r>
            <a:endParaRPr b="1" sz="18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 </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300">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3"/>
          <p:cNvSpPr txBox="1"/>
          <p:nvPr/>
        </p:nvSpPr>
        <p:spPr>
          <a:xfrm>
            <a:off x="42900" y="-251500"/>
            <a:ext cx="12106200" cy="5986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US" sz="2400">
                <a:solidFill>
                  <a:schemeClr val="dk1"/>
                </a:solidFill>
              </a:rPr>
              <a:t>COMMUNICATION - PARENTS/GUARDIAN/COACH CONTINUED</a:t>
            </a:r>
            <a:endParaRPr b="1" sz="1300" u="sng">
              <a:solidFill>
                <a:schemeClr val="dk1"/>
              </a:solidFill>
            </a:endParaRPr>
          </a:p>
          <a:p>
            <a:pPr indent="0" lvl="0" marL="0" rtl="0" algn="l">
              <a:spcBef>
                <a:spcPts val="600"/>
              </a:spcBef>
              <a:spcAft>
                <a:spcPts val="0"/>
              </a:spcAft>
              <a:buNone/>
            </a:pPr>
            <a:r>
              <a:t/>
            </a:r>
            <a:endParaRPr b="1" sz="1300" u="sng">
              <a:solidFill>
                <a:schemeClr val="dk1"/>
              </a:solidFill>
            </a:endParaRPr>
          </a:p>
          <a:p>
            <a:pPr indent="0" lvl="0" marL="0" rtl="0" algn="l">
              <a:spcBef>
                <a:spcPts val="600"/>
              </a:spcBef>
              <a:spcAft>
                <a:spcPts val="0"/>
              </a:spcAft>
              <a:buNone/>
            </a:pPr>
            <a:r>
              <a:t/>
            </a:r>
            <a:endParaRPr b="1" sz="1800" u="sng">
              <a:solidFill>
                <a:schemeClr val="dk1"/>
              </a:solidFill>
            </a:endParaRPr>
          </a:p>
          <a:p>
            <a:pPr indent="0" lvl="0" marL="0" rtl="0" algn="l">
              <a:spcBef>
                <a:spcPts val="600"/>
              </a:spcBef>
              <a:spcAft>
                <a:spcPts val="0"/>
              </a:spcAft>
              <a:buNone/>
            </a:pPr>
            <a:r>
              <a:rPr b="1" lang="en-US" sz="1800" u="sng">
                <a:solidFill>
                  <a:schemeClr val="dk1"/>
                </a:solidFill>
              </a:rPr>
              <a:t>If</a:t>
            </a:r>
            <a:r>
              <a:rPr b="1" lang="en-US" sz="1800" u="sng">
                <a:solidFill>
                  <a:schemeClr val="dk1"/>
                </a:solidFill>
              </a:rPr>
              <a:t> You Have A Concern To Discuss With a Coach</a:t>
            </a:r>
            <a:endParaRPr sz="1800">
              <a:solidFill>
                <a:schemeClr val="dk1"/>
              </a:solidFill>
            </a:endParaRPr>
          </a:p>
          <a:p>
            <a:pPr indent="0" lvl="0" marL="0" rtl="0" algn="l">
              <a:spcBef>
                <a:spcPts val="600"/>
              </a:spcBef>
              <a:spcAft>
                <a:spcPts val="0"/>
              </a:spcAft>
              <a:buNone/>
            </a:pPr>
            <a:r>
              <a:rPr lang="en-US" sz="1800">
                <a:solidFill>
                  <a:schemeClr val="dk1"/>
                </a:solidFill>
              </a:rPr>
              <a:t>1.		Call or email to set up an appointment.</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US" sz="1800">
                <a:solidFill>
                  <a:schemeClr val="dk1"/>
                </a:solidFill>
              </a:rPr>
              <a:t>2.		Do not confront a coach before or after a game or practice.  These meetings do not promote resolutions.</a:t>
            </a:r>
            <a:endParaRPr sz="1800">
              <a:solidFill>
                <a:schemeClr val="dk1"/>
              </a:solidFill>
            </a:endParaRPr>
          </a:p>
          <a:p>
            <a:pPr indent="-374650" lvl="0" marL="457200" rtl="0" algn="l">
              <a:spcBef>
                <a:spcPts val="0"/>
              </a:spcBef>
              <a:spcAft>
                <a:spcPts val="0"/>
              </a:spcAft>
              <a:buNone/>
            </a:pPr>
            <a:r>
              <a:t/>
            </a:r>
            <a:endParaRPr b="1" sz="1800" u="sng">
              <a:solidFill>
                <a:schemeClr val="dk1"/>
              </a:solidFill>
            </a:endParaRPr>
          </a:p>
          <a:p>
            <a:pPr indent="0" lvl="0" marL="0" rtl="0" algn="l">
              <a:spcBef>
                <a:spcPts val="0"/>
              </a:spcBef>
              <a:spcAft>
                <a:spcPts val="0"/>
              </a:spcAft>
              <a:buNone/>
            </a:pPr>
            <a:r>
              <a:t/>
            </a:r>
            <a:endParaRPr b="1" sz="1800" u="sng">
              <a:solidFill>
                <a:schemeClr val="dk1"/>
              </a:solidFill>
            </a:endParaRPr>
          </a:p>
          <a:p>
            <a:pPr indent="0" lvl="0" marL="0" rtl="0" algn="l">
              <a:spcBef>
                <a:spcPts val="0"/>
              </a:spcBef>
              <a:spcAft>
                <a:spcPts val="0"/>
              </a:spcAft>
              <a:buNone/>
            </a:pPr>
            <a:r>
              <a:rPr b="1" lang="en-US" sz="1800" u="sng">
                <a:solidFill>
                  <a:schemeClr val="dk1"/>
                </a:solidFill>
              </a:rPr>
              <a:t>What Can A Parent Do If The Meeting With The Coach Did Not Provide An Agreeable Resolution?</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US" sz="1800">
                <a:solidFill>
                  <a:schemeClr val="dk1"/>
                </a:solidFill>
              </a:rPr>
              <a:t>1.		Call and set up an appointment with the Athletic Director, Mr. Jason Fekete, to discuss the situation.</a:t>
            </a:r>
            <a:endParaRPr sz="1800">
              <a:solidFill>
                <a:schemeClr val="dk1"/>
              </a:solidFill>
              <a:latin typeface="Times New Roman"/>
              <a:ea typeface="Times New Roman"/>
              <a:cs typeface="Times New Roman"/>
              <a:sym typeface="Times New Roman"/>
            </a:endParaRPr>
          </a:p>
          <a:p>
            <a:pPr indent="-457200" lvl="0" marL="457200" rtl="0" algn="l">
              <a:spcBef>
                <a:spcPts val="0"/>
              </a:spcBef>
              <a:spcAft>
                <a:spcPts val="0"/>
              </a:spcAft>
              <a:buNone/>
            </a:pPr>
            <a:r>
              <a:rPr lang="en-US" sz="1800">
                <a:solidFill>
                  <a:schemeClr val="dk1"/>
                </a:solidFill>
              </a:rPr>
              <a:t>			</a:t>
            </a:r>
            <a:endParaRPr sz="18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US" sz="1800">
                <a:solidFill>
                  <a:schemeClr val="dk1"/>
                </a:solidFill>
              </a:rPr>
              <a:t>Since the research indicates that a student involved in extracurricular activities has a greater chance for success during adulthood, this program has been established.  Many of the character traits required to be successful participant are exactly those that will promote successful life after high school.  We hope this information makes both your child’s and your experience with Gilbert High School basketball program very enjoyable.</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4"/>
          <p:cNvSpPr/>
          <p:nvPr/>
        </p:nvSpPr>
        <p:spPr>
          <a:xfrm>
            <a:off x="329184" y="711030"/>
            <a:ext cx="11497056" cy="520757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rgbClr val="000000"/>
                </a:solidFill>
                <a:latin typeface="Arial"/>
                <a:ea typeface="Arial"/>
                <a:cs typeface="Arial"/>
                <a:sym typeface="Arial"/>
              </a:rPr>
              <a:t>GAME DAY TRAVEL</a:t>
            </a:r>
            <a:endParaRPr/>
          </a:p>
          <a:p>
            <a:pPr indent="0" lvl="0" marL="0" marR="0" rtl="0" algn="l">
              <a:spcBef>
                <a:spcPts val="0"/>
              </a:spcBef>
              <a:spcAft>
                <a:spcPts val="0"/>
              </a:spcAft>
              <a:buNone/>
            </a:pPr>
            <a:r>
              <a:rPr lang="en-US" sz="2000">
                <a:solidFill>
                  <a:srgbClr val="000000"/>
                </a:solidFill>
                <a:latin typeface="Arial"/>
                <a:ea typeface="Arial"/>
                <a:cs typeface="Arial"/>
                <a:sym typeface="Arial"/>
              </a:rPr>
              <a:t>		              </a:t>
            </a:r>
            <a:endParaRPr sz="1800">
              <a:solidFill>
                <a:schemeClr val="dk1"/>
              </a:solidFill>
              <a:latin typeface="Times New Roman"/>
              <a:ea typeface="Times New Roman"/>
              <a:cs typeface="Times New Roman"/>
              <a:sym typeface="Times New Roman"/>
            </a:endParaRPr>
          </a:p>
          <a:p>
            <a:pPr indent="0" lvl="0" marL="0" marR="0" rtl="0" algn="l">
              <a:spcBef>
                <a:spcPts val="600"/>
              </a:spcBef>
              <a:spcAft>
                <a:spcPts val="0"/>
              </a:spcAft>
              <a:buNone/>
            </a:pPr>
            <a:r>
              <a:rPr lang="en-US" sz="2400">
                <a:solidFill>
                  <a:srgbClr val="000000"/>
                </a:solidFill>
                <a:latin typeface="Arial"/>
                <a:ea typeface="Arial"/>
                <a:cs typeface="Arial"/>
                <a:sym typeface="Arial"/>
              </a:rPr>
              <a:t>Every varsity athlete must ride the bus to and from every away game.  Exceptions will be made under certain circumstances.  </a:t>
            </a:r>
            <a:endParaRPr/>
          </a:p>
          <a:p>
            <a:pPr indent="0" lvl="0" marL="0" marR="0" rtl="0" algn="l">
              <a:spcBef>
                <a:spcPts val="600"/>
              </a:spcBef>
              <a:spcAft>
                <a:spcPts val="0"/>
              </a:spcAft>
              <a:buNone/>
            </a:pPr>
            <a:r>
              <a:t/>
            </a:r>
            <a:endParaRPr sz="2400">
              <a:solidFill>
                <a:srgbClr val="000000"/>
              </a:solidFill>
              <a:latin typeface="Arial"/>
              <a:ea typeface="Arial"/>
              <a:cs typeface="Arial"/>
              <a:sym typeface="Arial"/>
            </a:endParaRPr>
          </a:p>
          <a:p>
            <a:pPr indent="0" lvl="0" marL="0" marR="0" rtl="0" algn="l">
              <a:spcBef>
                <a:spcPts val="600"/>
              </a:spcBef>
              <a:spcAft>
                <a:spcPts val="0"/>
              </a:spcAft>
              <a:buNone/>
            </a:pPr>
            <a:r>
              <a:rPr lang="en-US" sz="2400">
                <a:solidFill>
                  <a:srgbClr val="000000"/>
                </a:solidFill>
                <a:latin typeface="Arial"/>
                <a:ea typeface="Arial"/>
                <a:cs typeface="Arial"/>
                <a:sym typeface="Arial"/>
              </a:rPr>
              <a:t>JV and freshmen can arrange a ride home after the game with as long as that arrangement is communicated with their coach.  </a:t>
            </a:r>
            <a:endParaRPr/>
          </a:p>
          <a:p>
            <a:pPr indent="0" lvl="0" marL="0" marR="0" rtl="0" algn="l">
              <a:spcBef>
                <a:spcPts val="600"/>
              </a:spcBef>
              <a:spcAft>
                <a:spcPts val="0"/>
              </a:spcAft>
              <a:buNone/>
            </a:pPr>
            <a:r>
              <a:t/>
            </a:r>
            <a:endParaRPr sz="2400">
              <a:solidFill>
                <a:srgbClr val="000000"/>
              </a:solidFill>
              <a:latin typeface="Arial"/>
              <a:ea typeface="Arial"/>
              <a:cs typeface="Arial"/>
              <a:sym typeface="Arial"/>
            </a:endParaRPr>
          </a:p>
          <a:p>
            <a:pPr indent="0" lvl="0" marL="0" marR="0" rtl="0" algn="l">
              <a:spcBef>
                <a:spcPts val="600"/>
              </a:spcBef>
              <a:spcAft>
                <a:spcPts val="0"/>
              </a:spcAft>
              <a:buNone/>
            </a:pPr>
            <a:r>
              <a:rPr lang="en-US" sz="2400">
                <a:solidFill>
                  <a:srgbClr val="000000"/>
                </a:solidFill>
                <a:latin typeface="Arial"/>
                <a:ea typeface="Arial"/>
                <a:cs typeface="Arial"/>
                <a:sym typeface="Arial"/>
              </a:rPr>
              <a:t>Athletes are expected to be on the bus at the scheduled time of departure.  Failure to be on the bus will result in not playing in the game except for emergency situations.  During the travel to the game, the focus is on the task at hand (game); therefore, conversation should be used for personal focus.  Cell phones will be col</a:t>
            </a:r>
            <a:r>
              <a:rPr lang="en-US" sz="2400"/>
              <a:t>lected before players get on bus and will be returned after the game.</a:t>
            </a:r>
            <a:endParaRPr sz="2400">
              <a:solidFill>
                <a:schemeClr val="dk1"/>
              </a:solidFill>
              <a:latin typeface="Times New Roman"/>
              <a:ea typeface="Times New Roman"/>
              <a:cs typeface="Times New Roman"/>
              <a:sym typeface="Times New Roman"/>
            </a:endParaRPr>
          </a:p>
          <a:p>
            <a:pPr indent="0" lvl="0" marL="0" marR="0" rtl="0" algn="l">
              <a:lnSpc>
                <a:spcPct val="130000"/>
              </a:lnSpc>
              <a:spcBef>
                <a:spcPts val="0"/>
              </a:spcBef>
              <a:spcAft>
                <a:spcPts val="0"/>
              </a:spcAft>
              <a:buNone/>
            </a:pPr>
            <a:r>
              <a:rPr lang="en-US" sz="1800">
                <a:solidFill>
                  <a:srgbClr val="000000"/>
                </a:solidFill>
                <a:latin typeface="Arial"/>
                <a:ea typeface="Arial"/>
                <a:cs typeface="Arial"/>
                <a:sym typeface="Arial"/>
              </a:rPr>
              <a:t> </a:t>
            </a:r>
            <a:endParaRPr sz="1800">
              <a:solidFill>
                <a:schemeClr val="dk1"/>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5"/>
          <p:cNvSpPr/>
          <p:nvPr/>
        </p:nvSpPr>
        <p:spPr>
          <a:xfrm>
            <a:off x="268224" y="376678"/>
            <a:ext cx="11558016" cy="5115246"/>
          </a:xfrm>
          <a:prstGeom prst="rect">
            <a:avLst/>
          </a:prstGeom>
          <a:noFill/>
          <a:ln>
            <a:noFill/>
          </a:ln>
        </p:spPr>
        <p:txBody>
          <a:bodyPr anchorCtr="0" anchor="t" bIns="45700" lIns="91425" spcFirstLastPara="1" rIns="91425" wrap="square" tIns="45700">
            <a:noAutofit/>
          </a:bodyPr>
          <a:lstStyle/>
          <a:p>
            <a:pPr indent="-3200400" lvl="0" marL="3200400" marR="0" rtl="0" algn="l">
              <a:lnSpc>
                <a:spcPct val="130000"/>
              </a:lnSpc>
              <a:spcBef>
                <a:spcPts val="0"/>
              </a:spcBef>
              <a:spcAft>
                <a:spcPts val="0"/>
              </a:spcAft>
              <a:buNone/>
            </a:pPr>
            <a:r>
              <a:rPr b="1" lang="en-US" sz="2400">
                <a:solidFill>
                  <a:srgbClr val="000000"/>
                </a:solidFill>
                <a:latin typeface="Arial"/>
                <a:ea typeface="Arial"/>
                <a:cs typeface="Arial"/>
                <a:sym typeface="Arial"/>
              </a:rPr>
              <a:t>DISCIPLINE		</a:t>
            </a:r>
            <a:endParaRPr/>
          </a:p>
          <a:p>
            <a:pPr indent="-3200400" lvl="0" marL="3200400" marR="0" rtl="0" algn="l">
              <a:lnSpc>
                <a:spcPct val="130000"/>
              </a:lnSpc>
              <a:spcBef>
                <a:spcPts val="0"/>
              </a:spcBef>
              <a:spcAft>
                <a:spcPts val="0"/>
              </a:spcAft>
              <a:buNone/>
            </a:pPr>
            <a:r>
              <a:rPr b="1"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rgbClr val="000000"/>
                </a:solidFill>
                <a:latin typeface="Arial"/>
                <a:ea typeface="Arial"/>
                <a:cs typeface="Arial"/>
                <a:sym typeface="Arial"/>
              </a:rPr>
              <a:t>Discipline will be handed out in a fair and firm manner.  Each incident will be handled individually and the disciplinary action will be based on the severity of the offense.  The following are consequences when needed: </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a:solidFill>
                  <a:srgbClr val="000000"/>
                </a:solidFill>
                <a:latin typeface="Arial"/>
                <a:ea typeface="Arial"/>
                <a:cs typeface="Arial"/>
                <a:sym typeface="Arial"/>
              </a:rPr>
              <a:t>A) Running</a:t>
            </a:r>
            <a:endParaRPr/>
          </a:p>
          <a:p>
            <a:pPr indent="0" lvl="0" marL="0" marR="0" rtl="0" algn="l">
              <a:spcBef>
                <a:spcPts val="0"/>
              </a:spcBef>
              <a:spcAft>
                <a:spcPts val="0"/>
              </a:spcAft>
              <a:buNone/>
            </a:pPr>
            <a:r>
              <a:t/>
            </a:r>
            <a:endParaRPr b="1" sz="2400">
              <a:solidFill>
                <a:srgbClr val="000000"/>
              </a:solidFill>
              <a:latin typeface="Arial"/>
              <a:ea typeface="Arial"/>
              <a:cs typeface="Arial"/>
              <a:sym typeface="Arial"/>
            </a:endParaRPr>
          </a:p>
          <a:p>
            <a:pPr indent="0" lvl="0" marL="0" marR="0" rtl="0" algn="l">
              <a:spcBef>
                <a:spcPts val="0"/>
              </a:spcBef>
              <a:spcAft>
                <a:spcPts val="0"/>
              </a:spcAft>
              <a:buNone/>
            </a:pPr>
            <a:r>
              <a:rPr b="1" lang="en-US" sz="2400">
                <a:solidFill>
                  <a:srgbClr val="000000"/>
                </a:solidFill>
                <a:latin typeface="Arial"/>
                <a:ea typeface="Arial"/>
                <a:cs typeface="Arial"/>
                <a:sym typeface="Arial"/>
              </a:rPr>
              <a:t>B) Loss of playing time</a:t>
            </a:r>
            <a:endParaRPr/>
          </a:p>
          <a:p>
            <a:pPr indent="0" lvl="0" marL="0" marR="0" rtl="0" algn="l">
              <a:spcBef>
                <a:spcPts val="0"/>
              </a:spcBef>
              <a:spcAft>
                <a:spcPts val="0"/>
              </a:spcAft>
              <a:buNone/>
            </a:pPr>
            <a:r>
              <a:t/>
            </a:r>
            <a:endParaRPr b="1" sz="2400">
              <a:solidFill>
                <a:srgbClr val="000000"/>
              </a:solidFill>
              <a:latin typeface="Arial"/>
              <a:ea typeface="Arial"/>
              <a:cs typeface="Arial"/>
              <a:sym typeface="Arial"/>
            </a:endParaRPr>
          </a:p>
          <a:p>
            <a:pPr indent="0" lvl="0" marL="0" marR="0" rtl="0" algn="l">
              <a:spcBef>
                <a:spcPts val="0"/>
              </a:spcBef>
              <a:spcAft>
                <a:spcPts val="0"/>
              </a:spcAft>
              <a:buNone/>
            </a:pPr>
            <a:r>
              <a:rPr b="1" lang="en-US" sz="2400">
                <a:solidFill>
                  <a:srgbClr val="000000"/>
                </a:solidFill>
                <a:latin typeface="Arial"/>
                <a:ea typeface="Arial"/>
                <a:cs typeface="Arial"/>
                <a:sym typeface="Arial"/>
              </a:rPr>
              <a:t>C) Suspension </a:t>
            </a:r>
            <a:endParaRPr/>
          </a:p>
          <a:p>
            <a:pPr indent="0" lvl="0" marL="0" marR="0" rtl="0" algn="l">
              <a:spcBef>
                <a:spcPts val="0"/>
              </a:spcBef>
              <a:spcAft>
                <a:spcPts val="0"/>
              </a:spcAft>
              <a:buNone/>
            </a:pPr>
            <a:r>
              <a:rPr b="1" lang="en-US" sz="2400">
                <a:solidFill>
                  <a:srgbClr val="000000"/>
                </a:solidFill>
                <a:latin typeface="Arial"/>
                <a:ea typeface="Arial"/>
                <a:cs typeface="Arial"/>
                <a:sym typeface="Arial"/>
              </a:rPr>
              <a:t>   </a:t>
            </a:r>
            <a:endParaRPr b="1" sz="2400">
              <a:solidFill>
                <a:srgbClr val="000000"/>
              </a:solidFill>
              <a:latin typeface="Arial"/>
              <a:ea typeface="Arial"/>
              <a:cs typeface="Arial"/>
              <a:sym typeface="Arial"/>
            </a:endParaRPr>
          </a:p>
          <a:p>
            <a:pPr indent="0" lvl="0" marL="0" marR="0" rtl="0" algn="l">
              <a:spcBef>
                <a:spcPts val="0"/>
              </a:spcBef>
              <a:spcAft>
                <a:spcPts val="0"/>
              </a:spcAft>
              <a:buNone/>
            </a:pPr>
            <a:r>
              <a:rPr b="1" lang="en-US" sz="2400">
                <a:solidFill>
                  <a:srgbClr val="000000"/>
                </a:solidFill>
                <a:latin typeface="Arial"/>
                <a:ea typeface="Arial"/>
                <a:cs typeface="Arial"/>
                <a:sym typeface="Arial"/>
              </a:rPr>
              <a:t>D) Removal from the team</a:t>
            </a:r>
            <a:endParaRPr sz="24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6"/>
          <p:cNvSpPr/>
          <p:nvPr/>
        </p:nvSpPr>
        <p:spPr>
          <a:xfrm>
            <a:off x="195072" y="661482"/>
            <a:ext cx="11582400" cy="4536627"/>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b="1" lang="en-US" sz="3200">
                <a:solidFill>
                  <a:srgbClr val="000000"/>
                </a:solidFill>
                <a:latin typeface="Arial"/>
                <a:ea typeface="Arial"/>
                <a:cs typeface="Arial"/>
                <a:sym typeface="Arial"/>
              </a:rPr>
              <a:t>GRADES</a:t>
            </a:r>
            <a:r>
              <a:rPr b="1" lang="en-US" sz="2400">
                <a:solidFill>
                  <a:srgbClr val="000000"/>
                </a:solidFill>
                <a:latin typeface="Arial"/>
                <a:ea typeface="Arial"/>
                <a:cs typeface="Arial"/>
                <a:sym typeface="Arial"/>
              </a:rPr>
              <a:t>				</a:t>
            </a:r>
            <a:endParaRPr/>
          </a:p>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3000">
                <a:solidFill>
                  <a:srgbClr val="000000"/>
                </a:solidFill>
                <a:latin typeface="Arial"/>
                <a:ea typeface="Arial"/>
                <a:cs typeface="Arial"/>
                <a:sym typeface="Arial"/>
              </a:rPr>
              <a:t>The coaching staff will issue grade checks periodically.  The administration will also check for eligibili</a:t>
            </a:r>
            <a:r>
              <a:rPr lang="en-US" sz="3000"/>
              <a:t>ty each week</a:t>
            </a:r>
            <a:r>
              <a:rPr lang="en-US" sz="3000">
                <a:solidFill>
                  <a:srgbClr val="000000"/>
                </a:solidFill>
                <a:latin typeface="Arial"/>
                <a:ea typeface="Arial"/>
                <a:cs typeface="Arial"/>
                <a:sym typeface="Arial"/>
              </a:rPr>
              <a:t>.  </a:t>
            </a:r>
            <a:r>
              <a:rPr lang="en-US" sz="3000">
                <a:solidFill>
                  <a:srgbClr val="333333"/>
                </a:solidFill>
                <a:highlight>
                  <a:srgbClr val="FFFFFF"/>
                </a:highlight>
              </a:rPr>
              <a:t>Players must be passing all classes with a 2.0 GPA.  Any player ineligible will have to miss all games until the following Monday and need to get their grades raised to resume competition.  </a:t>
            </a:r>
            <a:endParaRPr sz="30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7"/>
          <p:cNvSpPr/>
          <p:nvPr/>
        </p:nvSpPr>
        <p:spPr>
          <a:xfrm>
            <a:off x="231650" y="363528"/>
            <a:ext cx="11496900" cy="5593800"/>
          </a:xfrm>
          <a:prstGeom prst="rect">
            <a:avLst/>
          </a:prstGeom>
          <a:noFill/>
          <a:ln>
            <a:noFill/>
          </a:ln>
        </p:spPr>
        <p:txBody>
          <a:bodyPr anchorCtr="0" anchor="t" bIns="45700" lIns="91425" spcFirstLastPara="1" rIns="91425" wrap="square" tIns="45700">
            <a:noAutofit/>
          </a:bodyPr>
          <a:lstStyle/>
          <a:p>
            <a:pPr indent="-3200400" lvl="0" marL="3200400" marR="0" rtl="0" algn="l">
              <a:lnSpc>
                <a:spcPct val="130000"/>
              </a:lnSpc>
              <a:spcBef>
                <a:spcPts val="0"/>
              </a:spcBef>
              <a:spcAft>
                <a:spcPts val="0"/>
              </a:spcAft>
              <a:buNone/>
            </a:pPr>
            <a:r>
              <a:rPr b="1" lang="en-US" sz="2400">
                <a:solidFill>
                  <a:srgbClr val="000000"/>
                </a:solidFill>
                <a:latin typeface="Arial"/>
                <a:ea typeface="Arial"/>
                <a:cs typeface="Arial"/>
                <a:sym typeface="Arial"/>
              </a:rPr>
              <a:t>LOCKER ROOM		</a:t>
            </a:r>
            <a:endParaRPr/>
          </a:p>
          <a:p>
            <a:pPr indent="-3200400" lvl="0" marL="3200400" marR="0" rtl="0" algn="l">
              <a:lnSpc>
                <a:spcPct val="130000"/>
              </a:lnSpc>
              <a:spcBef>
                <a:spcPts val="0"/>
              </a:spcBef>
              <a:spcAft>
                <a:spcPts val="0"/>
              </a:spcAft>
              <a:buNone/>
            </a:pPr>
            <a:r>
              <a:rPr b="1"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No horseplay!  </a:t>
            </a:r>
            <a:r>
              <a:rPr lang="en-US" sz="2400"/>
              <a:t>Players will not be allowed to be in locker room without supervision.</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Keep your locker locked at all times.  All equipment should be in your locker when not in use.  Personal belongings should not be left outside your locker.</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Place all drinks and used tape in the trash.  Do not leave any trash lying around. </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The locker room is for Gilbert High basketball student-athletes only.  Parents and friends of athletes may not come into the locker room at any time.</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8"/>
          <p:cNvSpPr/>
          <p:nvPr/>
        </p:nvSpPr>
        <p:spPr>
          <a:xfrm>
            <a:off x="195072" y="316114"/>
            <a:ext cx="11533632" cy="5709255"/>
          </a:xfrm>
          <a:prstGeom prst="rect">
            <a:avLst/>
          </a:prstGeom>
          <a:noFill/>
          <a:ln>
            <a:noFill/>
          </a:ln>
        </p:spPr>
        <p:txBody>
          <a:bodyPr anchorCtr="0" anchor="t" bIns="45700" lIns="91425" spcFirstLastPara="1" rIns="91425" wrap="square" tIns="45700">
            <a:noAutofit/>
          </a:bodyPr>
          <a:lstStyle/>
          <a:p>
            <a:pPr indent="-3200400" lvl="0" marL="3200400" marR="0" rtl="0" algn="l">
              <a:spcBef>
                <a:spcPts val="0"/>
              </a:spcBef>
              <a:spcAft>
                <a:spcPts val="0"/>
              </a:spcAft>
              <a:buNone/>
            </a:pPr>
            <a:r>
              <a:rPr b="1" lang="en-US" sz="2400">
                <a:solidFill>
                  <a:srgbClr val="000000"/>
                </a:solidFill>
                <a:latin typeface="Arial"/>
                <a:ea typeface="Arial"/>
                <a:cs typeface="Arial"/>
                <a:sym typeface="Arial"/>
              </a:rPr>
              <a:t>PLAYING PHILOSOPHY	</a:t>
            </a:r>
            <a:endParaRPr/>
          </a:p>
          <a:p>
            <a:pPr indent="-3200400" lvl="0" marL="3200400" marR="0" rtl="0" algn="l">
              <a:spcBef>
                <a:spcPts val="0"/>
              </a:spcBef>
              <a:spcAft>
                <a:spcPts val="0"/>
              </a:spcAft>
              <a:buNone/>
            </a:pPr>
            <a:r>
              <a:rPr b="1"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0" lvl="0" marL="0" marR="0" rtl="0" algn="l">
              <a:spcBef>
                <a:spcPts val="600"/>
              </a:spcBef>
              <a:spcAft>
                <a:spcPts val="0"/>
              </a:spcAft>
              <a:buNone/>
            </a:pPr>
            <a:r>
              <a:rPr lang="en-US" sz="2400">
                <a:solidFill>
                  <a:srgbClr val="000000"/>
                </a:solidFill>
                <a:latin typeface="Arial"/>
                <a:ea typeface="Arial"/>
                <a:cs typeface="Arial"/>
                <a:sym typeface="Arial"/>
              </a:rPr>
              <a:t>The Gilbert basketball program is a competitive program.  The coaching staff makes every effort on the </a:t>
            </a:r>
            <a:r>
              <a:rPr lang="en-US" sz="2400"/>
              <a:t>Fr</a:t>
            </a:r>
            <a:r>
              <a:rPr lang="en-US" sz="2400"/>
              <a:t>eshman</a:t>
            </a:r>
            <a:r>
              <a:rPr lang="en-US" sz="2400">
                <a:solidFill>
                  <a:srgbClr val="000000"/>
                </a:solidFill>
                <a:latin typeface="Arial"/>
                <a:ea typeface="Arial"/>
                <a:cs typeface="Arial"/>
                <a:sym typeface="Arial"/>
              </a:rPr>
              <a:t> and JV teams to allow all players playing time and still maintain this competitive philosophy.  Thus, all players do not receive the same amount of playing time.  They will, however, receive the same in-depth instruction, which will enable them to become the best basketball player they can.</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rgbClr val="000000"/>
                </a:solidFill>
                <a:latin typeface="Arial"/>
                <a:ea typeface="Arial"/>
                <a:cs typeface="Arial"/>
                <a:sym typeface="Arial"/>
              </a:rPr>
              <a:t>The players that makeup the varsity team are those that the coaching staff feels gives them the best chance of being successful and at the same time still develop to their fullest potential.  There are no guaranteed amounts of playing time for those athletes who make up the varsity team.  The coaching staff will make decisions that they feel benefits the entire program.</a:t>
            </a:r>
            <a:endParaRPr/>
          </a:p>
          <a:p>
            <a:pPr indent="0" lvl="0" marL="0" marR="0" rtl="0" algn="l">
              <a:spcBef>
                <a:spcPts val="0"/>
              </a:spcBef>
              <a:spcAft>
                <a:spcPts val="0"/>
              </a:spcAft>
              <a:buNone/>
            </a:pPr>
            <a:r>
              <a:t/>
            </a:r>
            <a:endParaRPr sz="2400">
              <a:solidFill>
                <a:srgbClr val="000000"/>
              </a:solidFill>
              <a:latin typeface="Arial"/>
              <a:ea typeface="Arial"/>
              <a:cs typeface="Arial"/>
              <a:sym typeface="Arial"/>
            </a:endParaRPr>
          </a:p>
          <a:p>
            <a:pPr indent="0" lvl="0" marL="0" marR="0" rtl="0" algn="l">
              <a:spcBef>
                <a:spcPts val="0"/>
              </a:spcBef>
              <a:spcAft>
                <a:spcPts val="0"/>
              </a:spcAft>
              <a:buNone/>
            </a:pPr>
            <a:r>
              <a:rPr lang="en-US" sz="2400">
                <a:solidFill>
                  <a:srgbClr val="000000"/>
                </a:solidFill>
                <a:latin typeface="Arial"/>
                <a:ea typeface="Arial"/>
                <a:cs typeface="Arial"/>
                <a:sym typeface="Arial"/>
              </a:rPr>
              <a:t>The coaching staff wants to win every night and win bad.</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9"/>
          <p:cNvSpPr/>
          <p:nvPr/>
        </p:nvSpPr>
        <p:spPr>
          <a:xfrm>
            <a:off x="256032" y="477631"/>
            <a:ext cx="11509248" cy="4007251"/>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MISCELLANEOUS		</a:t>
            </a:r>
            <a:endParaRPr/>
          </a:p>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During drills, everyone will participate either by performing or encouraging.  Concentration should be high for ultimate performance.  No sitting and/or chatting during drills.</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Bickering on the court is unacceptable.  Do not waste practice time with complaining, arguing, and/or gossiping.  Respect each other!</a:t>
            </a:r>
            <a:endParaRPr/>
          </a:p>
          <a:p>
            <a:pPr indent="0" lvl="0" marL="0" marR="0" rtl="0" algn="l">
              <a:spcBef>
                <a:spcPts val="0"/>
              </a:spcBef>
              <a:spcAft>
                <a:spcPts val="0"/>
              </a:spcAft>
              <a:buNone/>
            </a:pPr>
            <a:r>
              <a:t/>
            </a:r>
            <a:endParaRPr sz="2400">
              <a:solidFill>
                <a:srgbClr val="000000"/>
              </a:solidFill>
              <a:latin typeface="Arial"/>
              <a:ea typeface="Arial"/>
              <a:cs typeface="Arial"/>
              <a:sym typeface="Arial"/>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Absolutely no hazing will be tolerated.</a:t>
            </a:r>
            <a:endParaRPr sz="240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0"/>
          <p:cNvSpPr/>
          <p:nvPr/>
        </p:nvSpPr>
        <p:spPr>
          <a:xfrm>
            <a:off x="231648" y="0"/>
            <a:ext cx="11655552" cy="8956298"/>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Arial"/>
                <a:ea typeface="Arial"/>
                <a:cs typeface="Arial"/>
                <a:sym typeface="Arial"/>
              </a:rPr>
              <a:t>The official site of the Gilbert Tigers</a:t>
            </a:r>
            <a:endParaRPr/>
          </a:p>
          <a:p>
            <a:pPr indent="0" lvl="0" marL="0" marR="0" rtl="0" algn="ctr">
              <a:spcBef>
                <a:spcPts val="0"/>
              </a:spcBef>
              <a:spcAft>
                <a:spcPts val="0"/>
              </a:spcAft>
              <a:buNone/>
            </a:pPr>
            <a:r>
              <a:t/>
            </a:r>
            <a:endParaRPr b="1" sz="2400" u="sng">
              <a:solidFill>
                <a:schemeClr val="hlink"/>
              </a:solidFill>
              <a:latin typeface="Arial"/>
              <a:ea typeface="Arial"/>
              <a:cs typeface="Arial"/>
              <a:sym typeface="Arial"/>
              <a:hlinkClick r:id="rId3"/>
            </a:endParaRPr>
          </a:p>
          <a:p>
            <a:pPr indent="0" lvl="0" marL="0" marR="0" rtl="0" algn="ctr">
              <a:spcBef>
                <a:spcPts val="0"/>
              </a:spcBef>
              <a:spcAft>
                <a:spcPts val="0"/>
              </a:spcAft>
              <a:buNone/>
            </a:pPr>
            <a:r>
              <a:rPr b="1" lang="en-US" sz="2400" u="sng">
                <a:solidFill>
                  <a:schemeClr val="hlink"/>
                </a:solidFill>
                <a:latin typeface="Arial"/>
                <a:ea typeface="Arial"/>
                <a:cs typeface="Arial"/>
                <a:sym typeface="Arial"/>
                <a:hlinkClick r:id="rId4"/>
              </a:rPr>
              <a:t>www.gilberttigerbasketball.org</a:t>
            </a:r>
            <a:endParaRPr b="1" sz="2400">
              <a:solidFill>
                <a:schemeClr val="dk1"/>
              </a:solidFill>
              <a:latin typeface="Arial"/>
              <a:ea typeface="Arial"/>
              <a:cs typeface="Arial"/>
              <a:sym typeface="Arial"/>
            </a:endParaRPr>
          </a:p>
          <a:p>
            <a:pPr indent="0" lvl="0" marL="0" marR="0" rtl="0" algn="ctr">
              <a:spcBef>
                <a:spcPts val="0"/>
              </a:spcBef>
              <a:spcAft>
                <a:spcPts val="0"/>
              </a:spcAft>
              <a:buNone/>
            </a:pPr>
            <a:r>
              <a:t/>
            </a:r>
            <a:endParaRPr b="1" sz="2400">
              <a:solidFill>
                <a:schemeClr val="dk1"/>
              </a:solidFill>
              <a:latin typeface="Arial"/>
              <a:ea typeface="Arial"/>
              <a:cs typeface="Arial"/>
              <a:sym typeface="Arial"/>
            </a:endParaRPr>
          </a:p>
          <a:p>
            <a:pPr indent="-342900" lvl="0" marL="342900" marR="0" rtl="0" algn="l">
              <a:spcBef>
                <a:spcPts val="0"/>
              </a:spcBef>
              <a:spcAft>
                <a:spcPts val="0"/>
              </a:spcAft>
              <a:buClr>
                <a:schemeClr val="dk1"/>
              </a:buClr>
              <a:buSzPts val="2400"/>
              <a:buFont typeface="Arial"/>
              <a:buChar char="•"/>
            </a:pPr>
            <a:r>
              <a:rPr b="1" lang="en-US" sz="2400">
                <a:solidFill>
                  <a:schemeClr val="dk1"/>
                </a:solidFill>
                <a:latin typeface="Arial"/>
                <a:ea typeface="Arial"/>
                <a:cs typeface="Arial"/>
                <a:sym typeface="Arial"/>
              </a:rPr>
              <a:t>GHS Boys Basketball 20</a:t>
            </a:r>
            <a:r>
              <a:rPr b="1" lang="en-US" sz="2400">
                <a:solidFill>
                  <a:schemeClr val="dk1"/>
                </a:solidFill>
              </a:rPr>
              <a:t>23</a:t>
            </a:r>
            <a:r>
              <a:rPr b="1" lang="en-US" sz="2400">
                <a:solidFill>
                  <a:schemeClr val="dk1"/>
                </a:solidFill>
                <a:latin typeface="Arial"/>
                <a:ea typeface="Arial"/>
                <a:cs typeface="Arial"/>
                <a:sym typeface="Arial"/>
              </a:rPr>
              <a:t> – 20</a:t>
            </a:r>
            <a:r>
              <a:rPr b="1" lang="en-US" sz="2400">
                <a:solidFill>
                  <a:schemeClr val="dk1"/>
                </a:solidFill>
              </a:rPr>
              <a:t>24</a:t>
            </a:r>
            <a:r>
              <a:rPr b="1" lang="en-US" sz="2400">
                <a:solidFill>
                  <a:schemeClr val="dk1"/>
                </a:solidFill>
                <a:latin typeface="Arial"/>
                <a:ea typeface="Arial"/>
                <a:cs typeface="Arial"/>
                <a:sym typeface="Arial"/>
              </a:rPr>
              <a:t> Master Calendar</a:t>
            </a:r>
            <a:endParaRPr/>
          </a:p>
          <a:p>
            <a:pPr indent="0" lvl="0" marL="0" marR="0" rtl="0" algn="l">
              <a:spcBef>
                <a:spcPts val="0"/>
              </a:spcBef>
              <a:spcAft>
                <a:spcPts val="0"/>
              </a:spcAft>
              <a:buNone/>
            </a:pPr>
            <a:r>
              <a:t/>
            </a:r>
            <a:endParaRPr/>
          </a:p>
          <a:p>
            <a:pPr indent="-342900" lvl="0" marL="342900" marR="0" rtl="0" algn="l">
              <a:spcBef>
                <a:spcPts val="0"/>
              </a:spcBef>
              <a:spcAft>
                <a:spcPts val="0"/>
              </a:spcAft>
              <a:buClr>
                <a:schemeClr val="dk1"/>
              </a:buClr>
              <a:buSzPts val="2400"/>
              <a:buFont typeface="Arial"/>
              <a:buChar char="•"/>
            </a:pPr>
            <a:r>
              <a:rPr b="1" lang="en-US" sz="2400">
                <a:solidFill>
                  <a:schemeClr val="dk1"/>
                </a:solidFill>
                <a:latin typeface="Arial"/>
                <a:ea typeface="Arial"/>
                <a:cs typeface="Arial"/>
                <a:sym typeface="Arial"/>
              </a:rPr>
              <a:t>Tax credit forms</a:t>
            </a:r>
            <a:endParaRPr b="1" sz="2400">
              <a:solidFill>
                <a:schemeClr val="dk1"/>
              </a:solidFill>
              <a:latin typeface="Arial"/>
              <a:ea typeface="Arial"/>
              <a:cs typeface="Arial"/>
              <a:sym typeface="Arial"/>
            </a:endParaRPr>
          </a:p>
          <a:p>
            <a:pPr indent="0" lvl="0" marL="342900" marR="0" rtl="0" algn="l">
              <a:spcBef>
                <a:spcPts val="0"/>
              </a:spcBef>
              <a:spcAft>
                <a:spcPts val="0"/>
              </a:spcAft>
              <a:buNone/>
            </a:pPr>
            <a:r>
              <a:t/>
            </a:r>
            <a:endParaRPr b="1" sz="2400">
              <a:solidFill>
                <a:schemeClr val="dk1"/>
              </a:solidFill>
            </a:endParaRPr>
          </a:p>
          <a:p>
            <a:pPr indent="-342900" lvl="0" marL="342900" marR="0" rtl="0" algn="l">
              <a:spcBef>
                <a:spcPts val="0"/>
              </a:spcBef>
              <a:spcAft>
                <a:spcPts val="0"/>
              </a:spcAft>
              <a:buClr>
                <a:schemeClr val="dk1"/>
              </a:buClr>
              <a:buSzPts val="2400"/>
              <a:buFont typeface="Arial"/>
              <a:buChar char="•"/>
            </a:pPr>
            <a:r>
              <a:rPr b="1" lang="en-US" sz="2400">
                <a:solidFill>
                  <a:schemeClr val="dk1"/>
                </a:solidFill>
                <a:latin typeface="Arial"/>
                <a:ea typeface="Arial"/>
                <a:cs typeface="Arial"/>
                <a:sym typeface="Arial"/>
              </a:rPr>
              <a:t>Other important information including</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Rosters and Player Biographies</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Schedules</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Recaps</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Statistics and Records</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Camp Information</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Coaches</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Program Sponsors</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Archived Seasons</a:t>
            </a:r>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a:t>
            </a:r>
            <a:endParaRPr b="1" sz="2400">
              <a:solidFill>
                <a:schemeClr val="dk1"/>
              </a:solidFill>
              <a:latin typeface="Arial"/>
              <a:ea typeface="Arial"/>
              <a:cs typeface="Arial"/>
              <a:sym typeface="Arial"/>
            </a:endParaRPr>
          </a:p>
          <a:p>
            <a:pPr indent="0" lvl="0" marL="0" marR="0" rtl="0" algn="l">
              <a:spcBef>
                <a:spcPts val="0"/>
              </a:spcBef>
              <a:spcAft>
                <a:spcPts val="0"/>
              </a:spcAft>
              <a:buNone/>
            </a:pPr>
            <a:r>
              <a:rPr b="1" lang="en-US" sz="2400">
                <a:solidFill>
                  <a:schemeClr val="dk1"/>
                </a:solidFill>
                <a:latin typeface="Arial"/>
                <a:ea typeface="Arial"/>
                <a:cs typeface="Arial"/>
                <a:sym typeface="Arial"/>
              </a:rPr>
              <a:t>	</a:t>
            </a:r>
            <a:endParaRPr b="1" sz="2400">
              <a:solidFill>
                <a:schemeClr val="dk1"/>
              </a:solidFill>
              <a:latin typeface="Arial"/>
              <a:ea typeface="Arial"/>
              <a:cs typeface="Arial"/>
              <a:sym typeface="Arial"/>
            </a:endParaRPr>
          </a:p>
          <a:p>
            <a:pPr indent="-190500" lvl="0" marL="342900" marR="0" rtl="0" algn="l">
              <a:spcBef>
                <a:spcPts val="0"/>
              </a:spcBef>
              <a:spcAft>
                <a:spcPts val="0"/>
              </a:spcAft>
              <a:buClr>
                <a:schemeClr val="dk1"/>
              </a:buClr>
              <a:buSzPts val="2400"/>
              <a:buFont typeface="Arial"/>
              <a:buNone/>
            </a:pPr>
            <a:r>
              <a:t/>
            </a:r>
            <a:endParaRPr b="1" sz="2400">
              <a:solidFill>
                <a:schemeClr val="dk1"/>
              </a:solidFill>
              <a:latin typeface="Arial"/>
              <a:ea typeface="Arial"/>
              <a:cs typeface="Arial"/>
              <a:sym typeface="Arial"/>
            </a:endParaRPr>
          </a:p>
          <a:p>
            <a:pPr indent="0" lvl="0" marL="0" marR="0" rtl="0" algn="ctr">
              <a:spcBef>
                <a:spcPts val="0"/>
              </a:spcBef>
              <a:spcAft>
                <a:spcPts val="0"/>
              </a:spcAft>
              <a:buNone/>
            </a:pPr>
            <a:r>
              <a:t/>
            </a:r>
            <a:endParaRPr b="1" sz="8000">
              <a:solidFill>
                <a:schemeClr val="dk1"/>
              </a:solidFill>
              <a:latin typeface="Arial"/>
              <a:ea typeface="Arial"/>
              <a:cs typeface="Arial"/>
              <a:sym typeface="Arial"/>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p:nvPr/>
        </p:nvSpPr>
        <p:spPr>
          <a:xfrm>
            <a:off x="2962656" y="0"/>
            <a:ext cx="6096000" cy="830997"/>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en-US" sz="2400" u="sng" cap="none" strike="noStrike">
                <a:solidFill>
                  <a:srgbClr val="000000"/>
                </a:solidFill>
                <a:latin typeface="Arial"/>
                <a:ea typeface="Arial"/>
                <a:cs typeface="Arial"/>
                <a:sym typeface="Arial"/>
              </a:rPr>
              <a:t>Gilbert High School Basketball</a:t>
            </a:r>
            <a:endParaRPr b="1" i="0" sz="2000" u="sng" cap="none" strike="noStrike">
              <a:solidFill>
                <a:srgbClr val="000000"/>
              </a:solidFill>
              <a:latin typeface="Arial"/>
              <a:ea typeface="Arial"/>
              <a:cs typeface="Arial"/>
              <a:sym typeface="Arial"/>
            </a:endParaRPr>
          </a:p>
          <a:p>
            <a:pPr indent="0" lvl="0" marL="0" marR="0" rtl="0" algn="ctr">
              <a:spcBef>
                <a:spcPts val="0"/>
              </a:spcBef>
              <a:spcAft>
                <a:spcPts val="0"/>
              </a:spcAft>
              <a:buNone/>
            </a:pPr>
            <a:r>
              <a:rPr b="1" i="0" lang="en-US" sz="2400" u="none" cap="none" strike="noStrike">
                <a:solidFill>
                  <a:srgbClr val="F8F200"/>
                </a:solidFill>
                <a:latin typeface="Arial"/>
                <a:ea typeface="Arial"/>
                <a:cs typeface="Arial"/>
                <a:sym typeface="Arial"/>
              </a:rPr>
              <a:t> </a:t>
            </a:r>
            <a:r>
              <a:rPr b="1" i="0" lang="en-US" sz="1800" u="none" cap="none" strike="noStrike">
                <a:solidFill>
                  <a:srgbClr val="FFCC00"/>
                </a:solidFill>
                <a:latin typeface="Arial"/>
                <a:ea typeface="Arial"/>
                <a:cs typeface="Arial"/>
                <a:sym typeface="Arial"/>
              </a:rPr>
              <a:t>Boys Basketball Parent-Player Handbook</a:t>
            </a:r>
            <a:endParaRPr b="1" i="0" sz="1600" u="none" cap="none" strike="noStrike">
              <a:solidFill>
                <a:srgbClr val="FFCC00"/>
              </a:solidFill>
              <a:latin typeface="Arial"/>
              <a:ea typeface="Arial"/>
              <a:cs typeface="Arial"/>
              <a:sym typeface="Arial"/>
            </a:endParaRPr>
          </a:p>
        </p:txBody>
      </p:sp>
      <p:sp>
        <p:nvSpPr>
          <p:cNvPr id="92" name="Google Shape;92;p14"/>
          <p:cNvSpPr/>
          <p:nvPr/>
        </p:nvSpPr>
        <p:spPr>
          <a:xfrm>
            <a:off x="4650668" y="830997"/>
            <a:ext cx="2719975"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1800" u="none" cap="none" strike="noStrike">
                <a:solidFill>
                  <a:schemeClr val="dk1"/>
                </a:solidFill>
                <a:latin typeface="Times New Roman"/>
                <a:ea typeface="Times New Roman"/>
                <a:cs typeface="Times New Roman"/>
                <a:sym typeface="Times New Roman"/>
              </a:rPr>
              <a:t>To The Parents of Players</a:t>
            </a:r>
            <a:endParaRPr b="1" sz="1800">
              <a:solidFill>
                <a:schemeClr val="dk1"/>
              </a:solidFill>
              <a:latin typeface="Calibri"/>
              <a:ea typeface="Calibri"/>
              <a:cs typeface="Calibri"/>
              <a:sym typeface="Calibri"/>
            </a:endParaRPr>
          </a:p>
        </p:txBody>
      </p:sp>
      <p:sp>
        <p:nvSpPr>
          <p:cNvPr id="93" name="Google Shape;93;p14"/>
          <p:cNvSpPr/>
          <p:nvPr/>
        </p:nvSpPr>
        <p:spPr>
          <a:xfrm>
            <a:off x="103632" y="1656557"/>
            <a:ext cx="11960352" cy="52322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rgbClr val="000000"/>
                </a:solidFill>
                <a:latin typeface="Arial"/>
                <a:ea typeface="Arial"/>
                <a:cs typeface="Arial"/>
                <a:sym typeface="Arial"/>
              </a:rPr>
              <a:t>Thank you for supporting and encouraging your son and for helping him be a part of our program.  He is important to you and he is important to his team and our coaches.  We want him to be a successful player, yet we know that basketball success must come after family and academic success.</a:t>
            </a:r>
            <a:endParaRPr sz="1400">
              <a:solidFill>
                <a:schemeClr val="dk1"/>
              </a:solidFill>
              <a:latin typeface="Calibri"/>
              <a:ea typeface="Calibri"/>
              <a:cs typeface="Calibri"/>
              <a:sym typeface="Calibri"/>
            </a:endParaRPr>
          </a:p>
        </p:txBody>
      </p:sp>
      <p:sp>
        <p:nvSpPr>
          <p:cNvPr id="94" name="Google Shape;94;p14"/>
          <p:cNvSpPr/>
          <p:nvPr/>
        </p:nvSpPr>
        <p:spPr>
          <a:xfrm>
            <a:off x="103632" y="2308376"/>
            <a:ext cx="11960352"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rgbClr val="000000"/>
                </a:solidFill>
                <a:latin typeface="Arial"/>
                <a:ea typeface="Arial"/>
                <a:cs typeface="Arial"/>
                <a:sym typeface="Arial"/>
              </a:rPr>
              <a:t>We will require grade checks and expect proper dress and behavior as he represents our Gilbert High basketball program.</a:t>
            </a:r>
            <a:endParaRPr sz="1400">
              <a:solidFill>
                <a:schemeClr val="dk1"/>
              </a:solidFill>
              <a:latin typeface="Calibri"/>
              <a:ea typeface="Calibri"/>
              <a:cs typeface="Calibri"/>
              <a:sym typeface="Calibri"/>
            </a:endParaRPr>
          </a:p>
        </p:txBody>
      </p:sp>
      <p:sp>
        <p:nvSpPr>
          <p:cNvPr id="95" name="Google Shape;95;p14"/>
          <p:cNvSpPr/>
          <p:nvPr/>
        </p:nvSpPr>
        <p:spPr>
          <a:xfrm>
            <a:off x="103632" y="2723517"/>
            <a:ext cx="11960352" cy="1492716"/>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lang="en-US" sz="1400">
                <a:solidFill>
                  <a:srgbClr val="000000"/>
                </a:solidFill>
                <a:latin typeface="Arial"/>
                <a:ea typeface="Arial"/>
                <a:cs typeface="Arial"/>
                <a:sym typeface="Arial"/>
              </a:rPr>
              <a:t>We are passionate to continue to build an exciting and successful program at Gilbert High.  Your son belongs to one of the best districts in the state and one of the most competitive athletic sections in all sports.  You will not find a nicer gym in the state.  In order to become as successful as possible we need to recognize the efforts of many, including parents, administrators, community supporters, GHS instructors and staff, other GHS sports programs, and our coaches.  Visit our program website for additional information throughout the year.  The website is as follows:  </a:t>
            </a:r>
            <a:r>
              <a:rPr lang="en-US" sz="1400" u="sng">
                <a:solidFill>
                  <a:schemeClr val="hlink"/>
                </a:solidFill>
                <a:latin typeface="Arial"/>
                <a:ea typeface="Arial"/>
                <a:cs typeface="Arial"/>
                <a:sym typeface="Arial"/>
                <a:hlinkClick r:id="rId3"/>
              </a:rPr>
              <a:t>www.gilberttigerbasketball.org</a:t>
            </a:r>
            <a:endParaRPr sz="1400">
              <a:solidFill>
                <a:schemeClr val="dk1"/>
              </a:solidFill>
              <a:latin typeface="Times New Roman"/>
              <a:ea typeface="Times New Roman"/>
              <a:cs typeface="Times New Roman"/>
              <a:sym typeface="Times New Roman"/>
            </a:endParaRPr>
          </a:p>
        </p:txBody>
      </p:sp>
      <p:sp>
        <p:nvSpPr>
          <p:cNvPr id="96" name="Google Shape;96;p14"/>
          <p:cNvSpPr/>
          <p:nvPr/>
        </p:nvSpPr>
        <p:spPr>
          <a:xfrm>
            <a:off x="103632" y="4323597"/>
            <a:ext cx="11960352"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rgbClr val="000000"/>
                </a:solidFill>
                <a:latin typeface="Arial"/>
                <a:ea typeface="Arial"/>
                <a:cs typeface="Arial"/>
                <a:sym typeface="Arial"/>
              </a:rPr>
              <a:t>Please support your son and our team in positive ways.  Encourage them at home, cheer for them at games and enjoy the season. </a:t>
            </a:r>
            <a:endParaRPr sz="1400">
              <a:solidFill>
                <a:schemeClr val="dk1"/>
              </a:solidFill>
              <a:latin typeface="Calibri"/>
              <a:ea typeface="Calibri"/>
              <a:cs typeface="Calibri"/>
              <a:sym typeface="Calibri"/>
            </a:endParaRPr>
          </a:p>
        </p:txBody>
      </p:sp>
      <p:sp>
        <p:nvSpPr>
          <p:cNvPr id="97" name="Google Shape;97;p14"/>
          <p:cNvSpPr/>
          <p:nvPr/>
        </p:nvSpPr>
        <p:spPr>
          <a:xfrm>
            <a:off x="103632" y="4737670"/>
            <a:ext cx="11960352" cy="372410"/>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lang="en-US" sz="1400">
                <a:solidFill>
                  <a:srgbClr val="000000"/>
                </a:solidFill>
                <a:latin typeface="Arial"/>
                <a:ea typeface="Arial"/>
                <a:cs typeface="Arial"/>
                <a:sym typeface="Arial"/>
              </a:rPr>
              <a:t>Please allow the referees and opponents to do their jobs without negative comments; help make Gilbert High a place where every game is enjoyable.</a:t>
            </a:r>
            <a:endParaRPr sz="1400">
              <a:solidFill>
                <a:schemeClr val="dk1"/>
              </a:solidFill>
              <a:latin typeface="Times New Roman"/>
              <a:ea typeface="Times New Roman"/>
              <a:cs typeface="Times New Roman"/>
              <a:sym typeface="Times New Roman"/>
            </a:endParaRPr>
          </a:p>
        </p:txBody>
      </p:sp>
      <p:sp>
        <p:nvSpPr>
          <p:cNvPr id="98" name="Google Shape;98;p14"/>
          <p:cNvSpPr/>
          <p:nvPr/>
        </p:nvSpPr>
        <p:spPr>
          <a:xfrm>
            <a:off x="103632" y="5237713"/>
            <a:ext cx="11960352" cy="30777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400">
                <a:solidFill>
                  <a:srgbClr val="000000"/>
                </a:solidFill>
                <a:latin typeface="Arial"/>
                <a:ea typeface="Arial"/>
                <a:cs typeface="Arial"/>
                <a:sym typeface="Arial"/>
              </a:rPr>
              <a:t>Again, thank you for all your help and support.  It is appreciated.</a:t>
            </a:r>
            <a:endParaRPr sz="1400">
              <a:solidFill>
                <a:schemeClr val="dk1"/>
              </a:solidFill>
              <a:latin typeface="Calibri"/>
              <a:ea typeface="Calibri"/>
              <a:cs typeface="Calibri"/>
              <a:sym typeface="Calibri"/>
            </a:endParaRPr>
          </a:p>
        </p:txBody>
      </p:sp>
      <p:sp>
        <p:nvSpPr>
          <p:cNvPr id="99" name="Google Shape;99;p14"/>
          <p:cNvSpPr/>
          <p:nvPr/>
        </p:nvSpPr>
        <p:spPr>
          <a:xfrm>
            <a:off x="103632" y="5673123"/>
            <a:ext cx="11960352" cy="116955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400" u="sng">
                <a:solidFill>
                  <a:srgbClr val="000000"/>
                </a:solidFill>
                <a:latin typeface="Arial"/>
                <a:ea typeface="Arial"/>
                <a:cs typeface="Arial"/>
                <a:sym typeface="Arial"/>
              </a:rPr>
              <a:t>Coaching Staff:</a:t>
            </a:r>
            <a:endParaRPr sz="1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400">
                <a:solidFill>
                  <a:srgbClr val="000000"/>
                </a:solidFill>
                <a:latin typeface="Arial"/>
                <a:ea typeface="Arial"/>
                <a:cs typeface="Arial"/>
                <a:sym typeface="Arial"/>
              </a:rPr>
              <a:t> </a:t>
            </a:r>
            <a:endParaRPr sz="1400">
              <a:solidFill>
                <a:schemeClr val="dk1"/>
              </a:solidFill>
              <a:latin typeface="Times New Roman"/>
              <a:ea typeface="Times New Roman"/>
              <a:cs typeface="Times New Roman"/>
              <a:sym typeface="Times New Roman"/>
            </a:endParaRPr>
          </a:p>
          <a:p>
            <a:pPr indent="-3200400" lvl="0" marL="3200400" marR="0" rtl="0" algn="l">
              <a:spcBef>
                <a:spcPts val="0"/>
              </a:spcBef>
              <a:spcAft>
                <a:spcPts val="0"/>
              </a:spcAft>
              <a:buNone/>
            </a:pPr>
            <a:r>
              <a:rPr b="1" lang="en-US" sz="1400" u="sng">
                <a:solidFill>
                  <a:srgbClr val="000000"/>
                </a:solidFill>
                <a:latin typeface="Arial"/>
                <a:ea typeface="Arial"/>
                <a:cs typeface="Arial"/>
                <a:sym typeface="Arial"/>
              </a:rPr>
              <a:t>Varsity:</a:t>
            </a:r>
            <a:r>
              <a:rPr lang="en-US" sz="1400">
                <a:solidFill>
                  <a:srgbClr val="000000"/>
                </a:solidFill>
                <a:latin typeface="Arial"/>
                <a:ea typeface="Arial"/>
                <a:cs typeface="Arial"/>
                <a:sym typeface="Arial"/>
              </a:rPr>
              <a:t>			Jay Caserio             	    	Scott Newendyke 	            	</a:t>
            </a:r>
            <a:r>
              <a:rPr lang="en-US">
                <a:solidFill>
                  <a:schemeClr val="dk1"/>
                </a:solidFill>
              </a:rPr>
              <a:t>Clyde Myles</a:t>
            </a:r>
            <a:endParaRPr sz="1400">
              <a:solidFill>
                <a:schemeClr val="dk1"/>
              </a:solidFill>
              <a:latin typeface="Times New Roman"/>
              <a:ea typeface="Times New Roman"/>
              <a:cs typeface="Times New Roman"/>
              <a:sym typeface="Times New Roman"/>
            </a:endParaRPr>
          </a:p>
          <a:p>
            <a:pPr indent="-3200400" lvl="0" marL="3200400" marR="0" rtl="0" algn="l">
              <a:spcBef>
                <a:spcPts val="0"/>
              </a:spcBef>
              <a:spcAft>
                <a:spcPts val="0"/>
              </a:spcAft>
              <a:buNone/>
            </a:pPr>
            <a:r>
              <a:rPr b="1" lang="en-US" sz="1400" u="sng">
                <a:solidFill>
                  <a:srgbClr val="000000"/>
                </a:solidFill>
                <a:latin typeface="Arial"/>
                <a:ea typeface="Arial"/>
                <a:cs typeface="Arial"/>
                <a:sym typeface="Arial"/>
              </a:rPr>
              <a:t>Junior Varsity:</a:t>
            </a:r>
            <a:r>
              <a:rPr lang="en-US" sz="1400">
                <a:solidFill>
                  <a:srgbClr val="000000"/>
                </a:solidFill>
                <a:latin typeface="Arial"/>
                <a:ea typeface="Arial"/>
                <a:cs typeface="Arial"/>
                <a:sym typeface="Arial"/>
              </a:rPr>
              <a:t>			</a:t>
            </a:r>
            <a:r>
              <a:rPr lang="en-US"/>
              <a:t>Stevie Newendyke</a:t>
            </a:r>
            <a:r>
              <a:rPr lang="en-US">
                <a:solidFill>
                  <a:schemeClr val="dk1"/>
                </a:solidFill>
              </a:rPr>
              <a:t>		</a:t>
            </a:r>
            <a:r>
              <a:rPr lang="en-US">
                <a:solidFill>
                  <a:schemeClr val="dk1"/>
                </a:solidFill>
              </a:rPr>
              <a:t>Gary Ernst</a:t>
            </a:r>
            <a:r>
              <a:rPr lang="en-US" sz="1400">
                <a:solidFill>
                  <a:srgbClr val="000000"/>
                </a:solidFill>
                <a:latin typeface="Arial"/>
                <a:ea typeface="Arial"/>
                <a:cs typeface="Arial"/>
                <a:sym typeface="Arial"/>
              </a:rPr>
              <a:t>	</a:t>
            </a:r>
            <a:endParaRPr sz="1400">
              <a:solidFill>
                <a:schemeClr val="dk1"/>
              </a:solidFill>
              <a:latin typeface="Times New Roman"/>
              <a:ea typeface="Times New Roman"/>
              <a:cs typeface="Times New Roman"/>
              <a:sym typeface="Times New Roman"/>
            </a:endParaRPr>
          </a:p>
          <a:p>
            <a:pPr indent="-3200400" lvl="0" marL="3200400" marR="0" rtl="0" algn="l">
              <a:spcBef>
                <a:spcPts val="0"/>
              </a:spcBef>
              <a:spcAft>
                <a:spcPts val="0"/>
              </a:spcAft>
              <a:buNone/>
            </a:pPr>
            <a:r>
              <a:rPr b="1" lang="en-US" sz="1400" u="sng">
                <a:solidFill>
                  <a:srgbClr val="000000"/>
                </a:solidFill>
                <a:latin typeface="Arial"/>
                <a:ea typeface="Arial"/>
                <a:cs typeface="Arial"/>
                <a:sym typeface="Arial"/>
              </a:rPr>
              <a:t>Freshmen:</a:t>
            </a:r>
            <a:r>
              <a:rPr lang="en-US" sz="1400">
                <a:solidFill>
                  <a:srgbClr val="000000"/>
                </a:solidFill>
                <a:latin typeface="Arial"/>
                <a:ea typeface="Arial"/>
                <a:cs typeface="Arial"/>
                <a:sym typeface="Arial"/>
              </a:rPr>
              <a:t>			</a:t>
            </a:r>
            <a:r>
              <a:rPr lang="en-US">
                <a:solidFill>
                  <a:schemeClr val="dk1"/>
                </a:solidFill>
              </a:rPr>
              <a:t>Jason James	</a:t>
            </a:r>
            <a:r>
              <a:rPr lang="en-US" sz="1400">
                <a:solidFill>
                  <a:srgbClr val="000000"/>
                </a:solidFill>
                <a:latin typeface="Arial"/>
                <a:ea typeface="Arial"/>
                <a:cs typeface="Arial"/>
                <a:sym typeface="Arial"/>
              </a:rPr>
              <a:t>		</a:t>
            </a:r>
            <a:endParaRPr sz="14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5"/>
          <p:cNvSpPr/>
          <p:nvPr/>
        </p:nvSpPr>
        <p:spPr>
          <a:xfrm>
            <a:off x="316992" y="1176076"/>
            <a:ext cx="11533632" cy="5115246"/>
          </a:xfrm>
          <a:prstGeom prst="rect">
            <a:avLst/>
          </a:prstGeom>
          <a:noFill/>
          <a:ln>
            <a:noFill/>
          </a:ln>
        </p:spPr>
        <p:txBody>
          <a:bodyPr anchorCtr="0" anchor="t" bIns="45700" lIns="91425" spcFirstLastPara="1" rIns="91425" wrap="square" tIns="45700">
            <a:noAutofit/>
          </a:bodyPr>
          <a:lstStyle/>
          <a:p>
            <a:pPr indent="-3200400" lvl="0" marL="3200400" marR="0" rtl="0" algn="l">
              <a:spcBef>
                <a:spcPts val="0"/>
              </a:spcBef>
              <a:spcAft>
                <a:spcPts val="0"/>
              </a:spcAft>
              <a:buNone/>
            </a:pPr>
            <a:r>
              <a:rPr b="1" lang="en-US" sz="2400">
                <a:solidFill>
                  <a:srgbClr val="000000"/>
                </a:solidFill>
                <a:latin typeface="Arial"/>
                <a:ea typeface="Arial"/>
                <a:cs typeface="Arial"/>
                <a:sym typeface="Arial"/>
              </a:rPr>
              <a:t>PROGRAM GOALS</a:t>
            </a: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0" lvl="0" marL="0" marR="0" rtl="0" algn="l">
              <a:lnSpc>
                <a:spcPct val="130000"/>
              </a:lnSpc>
              <a:spcBef>
                <a:spcPts val="0"/>
              </a:spcBef>
              <a:spcAft>
                <a:spcPts val="0"/>
              </a:spcAft>
              <a:buNone/>
            </a:pPr>
            <a:r>
              <a:rPr lang="en-US" sz="2400">
                <a:solidFill>
                  <a:srgbClr val="000000"/>
                </a:solidFill>
                <a:latin typeface="Arial"/>
                <a:ea typeface="Arial"/>
                <a:cs typeface="Arial"/>
                <a:sym typeface="Arial"/>
              </a:rPr>
              <a:t>To provide the Gilbert Unified School District with:</a:t>
            </a:r>
            <a:endParaRPr sz="2400">
              <a:solidFill>
                <a:schemeClr val="dk1"/>
              </a:solidFill>
              <a:latin typeface="Times New Roman"/>
              <a:ea typeface="Times New Roman"/>
              <a:cs typeface="Times New Roman"/>
              <a:sym typeface="Times New Roman"/>
            </a:endParaRPr>
          </a:p>
          <a:p>
            <a:pPr indent="0" lvl="0" marL="0" marR="0" rtl="0" algn="l">
              <a:lnSpc>
                <a:spcPct val="130000"/>
              </a:lnSpc>
              <a:spcBef>
                <a:spcPts val="0"/>
              </a:spcBef>
              <a:spcAft>
                <a:spcPts val="0"/>
              </a:spcAft>
              <a:buNone/>
            </a:pP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400">
                <a:solidFill>
                  <a:srgbClr val="000000"/>
                </a:solidFill>
                <a:latin typeface="Arial"/>
                <a:ea typeface="Arial"/>
                <a:cs typeface="Arial"/>
                <a:sym typeface="Arial"/>
              </a:rPr>
              <a:t>1. 	A basketball program that meets the needs of the athletes of Gilbert High School.</a:t>
            </a:r>
            <a:endParaRPr sz="24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400">
                <a:solidFill>
                  <a:srgbClr val="000000"/>
                </a:solidFill>
                <a:latin typeface="Arial"/>
                <a:ea typeface="Arial"/>
                <a:cs typeface="Arial"/>
                <a:sym typeface="Arial"/>
              </a:rPr>
              <a:t>2.	A basketball program that develops athletes physically, mentally and emotionally.</a:t>
            </a:r>
            <a:endParaRPr sz="24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400">
                <a:solidFill>
                  <a:srgbClr val="000000"/>
                </a:solidFill>
                <a:latin typeface="Arial"/>
                <a:ea typeface="Arial"/>
                <a:cs typeface="Arial"/>
                <a:sym typeface="Arial"/>
              </a:rPr>
              <a:t>3.	A basketball program that respects all people and represents itself as first class on and off the court.</a:t>
            </a:r>
            <a:endParaRPr sz="24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400">
                <a:solidFill>
                  <a:srgbClr val="000000"/>
                </a:solidFill>
                <a:latin typeface="Arial"/>
                <a:ea typeface="Arial"/>
                <a:cs typeface="Arial"/>
                <a:sym typeface="Arial"/>
              </a:rPr>
              <a:t>4.	A basketball program that provides an equal opportunity for all basketball players to reach their full potential.</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6"/>
          <p:cNvSpPr/>
          <p:nvPr/>
        </p:nvSpPr>
        <p:spPr>
          <a:xfrm>
            <a:off x="402336" y="1345168"/>
            <a:ext cx="11448288" cy="3637919"/>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PRACTICE PREPARATION	</a:t>
            </a:r>
            <a:endParaRPr/>
          </a:p>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Be at practice on time (15 minutes early) with full attention and effort.  Practice with a purpose. </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Be prepared with proper gear.  Issued practice shorts and jersey.  No colored </a:t>
            </a:r>
            <a:r>
              <a:rPr lang="en-US" sz="2400"/>
              <a:t>undershirts</a:t>
            </a:r>
            <a:r>
              <a:rPr lang="en-US" sz="2400">
                <a:solidFill>
                  <a:srgbClr val="000000"/>
                </a:solidFill>
                <a:latin typeface="Arial"/>
                <a:ea typeface="Arial"/>
                <a:cs typeface="Arial"/>
                <a:sym typeface="Arial"/>
              </a:rPr>
              <a:t> or socks.  Black or</a:t>
            </a:r>
            <a:r>
              <a:rPr lang="en-US" sz="2400"/>
              <a:t> </a:t>
            </a:r>
            <a:r>
              <a:rPr lang="en-US" sz="2400">
                <a:solidFill>
                  <a:srgbClr val="000000"/>
                </a:solidFill>
                <a:latin typeface="Arial"/>
                <a:ea typeface="Arial"/>
                <a:cs typeface="Arial"/>
                <a:sym typeface="Arial"/>
              </a:rPr>
              <a:t>white is acceptable.</a:t>
            </a:r>
            <a:endParaRPr sz="2400">
              <a:solidFill>
                <a:srgbClr val="000000"/>
              </a:solidFill>
              <a:latin typeface="Arial"/>
              <a:ea typeface="Arial"/>
              <a:cs typeface="Arial"/>
              <a:sym typeface="Arial"/>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Have a goal, even if small, for every practice.  Improve at something everyday.</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7"/>
          <p:cNvSpPr/>
          <p:nvPr/>
        </p:nvSpPr>
        <p:spPr>
          <a:xfrm>
            <a:off x="536448" y="721454"/>
            <a:ext cx="11509248" cy="5484578"/>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GAME DAY DRESS</a:t>
            </a:r>
            <a:r>
              <a:rPr lang="en-US" sz="2400">
                <a:solidFill>
                  <a:srgbClr val="000000"/>
                </a:solidFill>
                <a:latin typeface="Arial"/>
                <a:ea typeface="Arial"/>
                <a:cs typeface="Arial"/>
                <a:sym typeface="Arial"/>
              </a:rPr>
              <a:t>	</a:t>
            </a:r>
            <a:endParaRPr/>
          </a:p>
          <a:p>
            <a:pPr indent="0" lvl="0" marL="0" marR="0" rtl="0" algn="l">
              <a:lnSpc>
                <a:spcPct val="130000"/>
              </a:lnSpc>
              <a:spcBef>
                <a:spcPts val="0"/>
              </a:spcBef>
              <a:spcAft>
                <a:spcPts val="0"/>
              </a:spcAft>
              <a:buNone/>
            </a:pPr>
            <a:r>
              <a:rPr lang="en-US" sz="2400">
                <a:solidFill>
                  <a:srgbClr val="000000"/>
                </a:solidFill>
                <a:latin typeface="Arial"/>
                <a:ea typeface="Arial"/>
                <a:cs typeface="Arial"/>
                <a:sym typeface="Arial"/>
              </a:rPr>
              <a:t>			  </a:t>
            </a:r>
            <a:r>
              <a:rPr b="1"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b="1" lang="en-US" sz="2400" u="sng"/>
              <a:t>HOME GAMES:</a:t>
            </a:r>
            <a:endParaRPr b="1" u="sng"/>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Gilbert Tigers T-shirt with </a:t>
            </a:r>
            <a:r>
              <a:rPr lang="en-US" sz="2400"/>
              <a:t>pants.  No shorts.</a:t>
            </a:r>
            <a:endParaRPr/>
          </a:p>
          <a:p>
            <a:pPr indent="-190500" lvl="0" marL="342900" marR="0" rtl="0" algn="l">
              <a:spcBef>
                <a:spcPts val="0"/>
              </a:spcBef>
              <a:spcAft>
                <a:spcPts val="0"/>
              </a:spcAft>
              <a:buClr>
                <a:schemeClr val="dk1"/>
              </a:buClr>
              <a:buSzPts val="2400"/>
              <a:buFont typeface="Noto Sans Symbols"/>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Gilbert Tigers</a:t>
            </a:r>
            <a:r>
              <a:rPr lang="en-US" sz="2400"/>
              <a:t> hoodie or ¼ zip </a:t>
            </a:r>
            <a:r>
              <a:rPr lang="en-US" sz="2400">
                <a:solidFill>
                  <a:srgbClr val="000000"/>
                </a:solidFill>
                <a:latin typeface="Arial"/>
                <a:ea typeface="Arial"/>
                <a:cs typeface="Arial"/>
                <a:sym typeface="Arial"/>
              </a:rPr>
              <a:t>with </a:t>
            </a:r>
            <a:r>
              <a:rPr lang="en-US" sz="2400"/>
              <a:t>pants.  No shorts.</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Dress shirt and tie.</a:t>
            </a:r>
            <a:endParaRPr sz="2400">
              <a:solidFill>
                <a:srgbClr val="000000"/>
              </a:solidFill>
              <a:latin typeface="Arial"/>
              <a:ea typeface="Arial"/>
              <a:cs typeface="Arial"/>
              <a:sym typeface="Arial"/>
            </a:endParaRPr>
          </a:p>
          <a:p>
            <a:pPr indent="0" lvl="0" marL="0" marR="0" rtl="0" algn="l">
              <a:spcBef>
                <a:spcPts val="0"/>
              </a:spcBef>
              <a:spcAft>
                <a:spcPts val="0"/>
              </a:spcAft>
              <a:buNone/>
            </a:pPr>
            <a:r>
              <a:t/>
            </a:r>
            <a:endParaRPr sz="2400"/>
          </a:p>
          <a:p>
            <a:pPr indent="0" lvl="0" marL="0" marR="0" rtl="0" algn="l">
              <a:spcBef>
                <a:spcPts val="0"/>
              </a:spcBef>
              <a:spcAft>
                <a:spcPts val="0"/>
              </a:spcAft>
              <a:buNone/>
            </a:pPr>
            <a:r>
              <a:rPr b="1" lang="en-US" sz="2400" u="sng"/>
              <a:t>AWAY GAMES:</a:t>
            </a:r>
            <a:endParaRPr b="1" sz="2400" u="sng"/>
          </a:p>
          <a:p>
            <a:pPr indent="0" lvl="0" marL="0" marR="0" rtl="0" algn="l">
              <a:spcBef>
                <a:spcPts val="0"/>
              </a:spcBef>
              <a:spcAft>
                <a:spcPts val="0"/>
              </a:spcAft>
              <a:buNone/>
            </a:pPr>
            <a:r>
              <a:t/>
            </a:r>
            <a:endParaRPr sz="2400"/>
          </a:p>
          <a:p>
            <a:pPr indent="-342900" lvl="0" marL="342900" rtl="0" algn="l">
              <a:spcBef>
                <a:spcPts val="0"/>
              </a:spcBef>
              <a:spcAft>
                <a:spcPts val="0"/>
              </a:spcAft>
              <a:buClr>
                <a:schemeClr val="dk1"/>
              </a:buClr>
              <a:buSzPts val="2400"/>
              <a:buFont typeface="Noto Sans Symbols"/>
              <a:buChar char="♦"/>
            </a:pPr>
            <a:r>
              <a:rPr lang="en-US" sz="2400">
                <a:solidFill>
                  <a:schemeClr val="dk1"/>
                </a:solidFill>
              </a:rPr>
              <a:t>Gilbert Tigers travel gear (away games only). </a:t>
            </a:r>
            <a:endParaRPr>
              <a:solidFill>
                <a:schemeClr val="dk1"/>
              </a:solidFill>
            </a:endParaRPr>
          </a:p>
          <a:p>
            <a:pPr indent="0" lvl="0" marL="0" marR="0" rtl="0" algn="l">
              <a:spcBef>
                <a:spcPts val="0"/>
              </a:spcBef>
              <a:spcAft>
                <a:spcPts val="0"/>
              </a:spcAft>
              <a:buNone/>
            </a:pPr>
            <a:r>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p:nvPr/>
        </p:nvSpPr>
        <p:spPr>
          <a:xfrm>
            <a:off x="463296" y="688295"/>
            <a:ext cx="11460480" cy="5115246"/>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GAME DAY UNIFORMS</a:t>
            </a:r>
            <a:r>
              <a:rPr lang="en-US" sz="2400">
                <a:solidFill>
                  <a:srgbClr val="000000"/>
                </a:solidFill>
                <a:latin typeface="Arial"/>
                <a:ea typeface="Arial"/>
                <a:cs typeface="Arial"/>
                <a:sym typeface="Arial"/>
              </a:rPr>
              <a:t>	</a:t>
            </a:r>
            <a:endParaRPr/>
          </a:p>
          <a:p>
            <a:pPr indent="0" lvl="0" marL="0" marR="0" rtl="0" algn="l">
              <a:lnSpc>
                <a:spcPct val="130000"/>
              </a:lnSpc>
              <a:spcBef>
                <a:spcPts val="0"/>
              </a:spcBef>
              <a:spcAft>
                <a:spcPts val="0"/>
              </a:spcAft>
              <a:buNone/>
            </a:pP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rgbClr val="000000"/>
                </a:solidFill>
                <a:latin typeface="Arial"/>
                <a:ea typeface="Arial"/>
                <a:cs typeface="Arial"/>
                <a:sym typeface="Arial"/>
              </a:rPr>
              <a:t>We want to establish a first class look, so we have set the following game day guidelines pertaining to dress.  We want all of our teams to dress alike for games.</a:t>
            </a:r>
            <a:endParaRPr/>
          </a:p>
          <a:p>
            <a:pPr indent="0" lvl="0" marL="0" marR="0" rtl="0" algn="l">
              <a:spcBef>
                <a:spcPts val="0"/>
              </a:spcBef>
              <a:spcAft>
                <a:spcPts val="0"/>
              </a:spcAft>
              <a:buNone/>
            </a:pPr>
            <a:r>
              <a:rPr lang="en-US" sz="2400">
                <a:solidFill>
                  <a:srgbClr val="000000"/>
                </a:solidFill>
                <a:latin typeface="Arial"/>
                <a:ea typeface="Arial"/>
                <a:cs typeface="Arial"/>
                <a:sym typeface="Arial"/>
              </a:rPr>
              <a:t>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All game jerseys are to be tucked in and shorts pulled up at all times.</a:t>
            </a:r>
            <a:endParaRPr/>
          </a:p>
          <a:p>
            <a:pPr indent="-190500" lvl="0" marL="342900" marR="0" rtl="0" algn="l">
              <a:spcBef>
                <a:spcPts val="0"/>
              </a:spcBef>
              <a:spcAft>
                <a:spcPts val="0"/>
              </a:spcAft>
              <a:buClr>
                <a:schemeClr val="dk1"/>
              </a:buClr>
              <a:buSzPts val="2400"/>
              <a:buFont typeface="Noto Sans Symbols"/>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Each player on the team should be wearing appropriate shoes and socks.  </a:t>
            </a:r>
            <a:endParaRPr/>
          </a:p>
          <a:p>
            <a:pPr indent="0" lvl="0" marL="0" marR="0" rtl="0" algn="l">
              <a:spcBef>
                <a:spcPts val="0"/>
              </a:spcBef>
              <a:spcAft>
                <a:spcPts val="0"/>
              </a:spcAft>
              <a:buNone/>
            </a:pPr>
            <a:r>
              <a:t/>
            </a:r>
            <a:endParaRPr sz="2400">
              <a:solidFill>
                <a:srgbClr val="000000"/>
              </a:solidFill>
              <a:latin typeface="Arial"/>
              <a:ea typeface="Arial"/>
              <a:cs typeface="Arial"/>
              <a:sym typeface="Arial"/>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We would like each player to have an appropriate haircut and stay with that haircut.</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400"/>
              <a:buFont typeface="Noto Sans Symbols"/>
              <a:buChar char="♦"/>
            </a:pPr>
            <a:r>
              <a:rPr lang="en-US" sz="2400">
                <a:solidFill>
                  <a:srgbClr val="000000"/>
                </a:solidFill>
                <a:latin typeface="Arial"/>
                <a:ea typeface="Arial"/>
                <a:cs typeface="Arial"/>
                <a:sym typeface="Arial"/>
              </a:rPr>
              <a:t>No cutoff t-shirts.  No individual head or armbands.  No distractions.</a:t>
            </a:r>
            <a:endParaRPr sz="24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p:nvPr/>
        </p:nvSpPr>
        <p:spPr>
          <a:xfrm>
            <a:off x="0" y="-144155"/>
            <a:ext cx="11850624" cy="7035772"/>
          </a:xfrm>
          <a:prstGeom prst="rect">
            <a:avLst/>
          </a:prstGeom>
          <a:noFill/>
          <a:ln>
            <a:noFill/>
          </a:ln>
        </p:spPr>
        <p:txBody>
          <a:bodyPr anchorCtr="0" anchor="t" bIns="45700" lIns="91425" spcFirstLastPara="1" rIns="91425" wrap="square" tIns="45700">
            <a:noAutofit/>
          </a:bodyPr>
          <a:lstStyle/>
          <a:p>
            <a:pPr indent="0" lvl="0" marL="0" marR="0" rtl="0" algn="l">
              <a:lnSpc>
                <a:spcPct val="130000"/>
              </a:lnSpc>
              <a:spcBef>
                <a:spcPts val="0"/>
              </a:spcBef>
              <a:spcAft>
                <a:spcPts val="0"/>
              </a:spcAft>
              <a:buNone/>
            </a:pPr>
            <a:r>
              <a:rPr b="1" lang="en-US" sz="2400">
                <a:solidFill>
                  <a:srgbClr val="000000"/>
                </a:solidFill>
                <a:latin typeface="Arial"/>
                <a:ea typeface="Arial"/>
                <a:cs typeface="Arial"/>
                <a:sym typeface="Arial"/>
              </a:rPr>
              <a:t>PLAYER EXPECTATIONS</a:t>
            </a:r>
            <a:r>
              <a:rPr b="1" lang="en-US" sz="2800">
                <a:solidFill>
                  <a:srgbClr val="000000"/>
                </a:solidFill>
                <a:latin typeface="Arial"/>
                <a:ea typeface="Arial"/>
                <a:cs typeface="Arial"/>
                <a:sym typeface="Arial"/>
              </a:rPr>
              <a:t>	</a:t>
            </a:r>
            <a:r>
              <a:rPr b="1" lang="en-US" sz="1200">
                <a:solidFill>
                  <a:srgbClr val="000000"/>
                </a:solidFill>
                <a:latin typeface="Arial"/>
                <a:ea typeface="Arial"/>
                <a:cs typeface="Arial"/>
                <a:sym typeface="Arial"/>
              </a:rPr>
              <a:t>        </a:t>
            </a:r>
            <a:endParaRPr/>
          </a:p>
          <a:p>
            <a:pPr indent="0" lvl="0" marL="0" marR="0" rtl="0" algn="l">
              <a:lnSpc>
                <a:spcPct val="130000"/>
              </a:lnSpc>
              <a:spcBef>
                <a:spcPts val="1200"/>
              </a:spcBef>
              <a:spcAft>
                <a:spcPts val="0"/>
              </a:spcAft>
              <a:buNone/>
            </a:pPr>
            <a:r>
              <a:rPr lang="en-US" sz="1800">
                <a:solidFill>
                  <a:srgbClr val="000000"/>
                </a:solidFill>
                <a:latin typeface="Arial"/>
                <a:ea typeface="Arial"/>
                <a:cs typeface="Arial"/>
                <a:sym typeface="Arial"/>
              </a:rPr>
              <a:t>Dress, act and speak in ways that bring respect and dignity to you, your family, our school and our team in class, on campus and in the community.</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 </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700">
                <a:solidFill>
                  <a:srgbClr val="000000"/>
                </a:solidFill>
                <a:latin typeface="Arial"/>
                <a:ea typeface="Arial"/>
                <a:cs typeface="Arial"/>
                <a:sym typeface="Arial"/>
              </a:rPr>
              <a:t>AT SCHOOL:</a:t>
            </a:r>
            <a:endParaRPr sz="17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1700"/>
              <a:buFont typeface="Noto Sans Symbols"/>
              <a:buChar char="♦"/>
            </a:pPr>
            <a:r>
              <a:rPr lang="en-US" sz="1700">
                <a:solidFill>
                  <a:srgbClr val="000000"/>
                </a:solidFill>
                <a:latin typeface="Arial"/>
                <a:ea typeface="Arial"/>
                <a:cs typeface="Arial"/>
                <a:sym typeface="Arial"/>
              </a:rPr>
              <a:t>School is our main priority.  Plan ahead so that schoolwork and basketball do not conflict.  If you are struggling in school, talk to your coaches.  They can help you work out a plan to balance both priorities.</a:t>
            </a:r>
            <a:endParaRPr/>
          </a:p>
          <a:p>
            <a:pPr indent="-457200" lvl="0" marL="457200" marR="0" rtl="0" algn="l">
              <a:spcBef>
                <a:spcPts val="0"/>
              </a:spcBef>
              <a:spcAft>
                <a:spcPts val="0"/>
              </a:spcAft>
              <a:buNone/>
            </a:pPr>
            <a:r>
              <a:rPr lang="en-US" sz="1700">
                <a:solidFill>
                  <a:srgbClr val="000000"/>
                </a:solidFill>
                <a:latin typeface="Noto Sans Symbols"/>
                <a:ea typeface="Noto Sans Symbols"/>
                <a:cs typeface="Noto Sans Symbols"/>
                <a:sym typeface="Noto Sans Symbols"/>
              </a:rPr>
              <a:t> </a:t>
            </a:r>
            <a:endParaRPr sz="17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1700"/>
              <a:buFont typeface="Noto Sans Symbols"/>
              <a:buChar char="♦"/>
            </a:pPr>
            <a:r>
              <a:rPr lang="en-US" sz="1700">
                <a:solidFill>
                  <a:srgbClr val="000000"/>
                </a:solidFill>
                <a:latin typeface="Arial"/>
                <a:ea typeface="Arial"/>
                <a:cs typeface="Arial"/>
                <a:sym typeface="Arial"/>
              </a:rPr>
              <a:t>All forms and fees must be filled out and submitted prior to the first game.  Student-Athletes cannot practice or play until all forms are on file.  </a:t>
            </a:r>
            <a:r>
              <a:rPr lang="en-US" sz="1700"/>
              <a:t>$100 p</a:t>
            </a:r>
            <a:r>
              <a:rPr lang="en-US" sz="1700">
                <a:solidFill>
                  <a:srgbClr val="000000"/>
                </a:solidFill>
                <a:latin typeface="Arial"/>
                <a:ea typeface="Arial"/>
                <a:cs typeface="Arial"/>
                <a:sym typeface="Arial"/>
              </a:rPr>
              <a:t>artici</a:t>
            </a:r>
            <a:r>
              <a:rPr lang="en-US" sz="1700"/>
              <a:t>pation fee by tomorrow turned into athletics not the coaches.</a:t>
            </a:r>
            <a:endParaRPr/>
          </a:p>
          <a:p>
            <a:pPr indent="0" lvl="0" marL="0" marR="0" rtl="0" algn="l">
              <a:spcBef>
                <a:spcPts val="0"/>
              </a:spcBef>
              <a:spcAft>
                <a:spcPts val="0"/>
              </a:spcAft>
              <a:buNone/>
            </a:pPr>
            <a:r>
              <a:rPr lang="en-US" sz="1700">
                <a:solidFill>
                  <a:srgbClr val="000000"/>
                </a:solidFill>
                <a:latin typeface="Noto Sans Symbols"/>
                <a:ea typeface="Noto Sans Symbols"/>
                <a:cs typeface="Noto Sans Symbols"/>
                <a:sym typeface="Noto Sans Symbols"/>
              </a:rPr>
              <a:t> </a:t>
            </a:r>
            <a:endParaRPr sz="17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1700"/>
              <a:buFont typeface="Noto Sans Symbols"/>
              <a:buChar char="♦"/>
            </a:pPr>
            <a:r>
              <a:rPr lang="en-US" sz="1700">
                <a:solidFill>
                  <a:srgbClr val="000000"/>
                </a:solidFill>
                <a:latin typeface="Arial"/>
                <a:ea typeface="Arial"/>
                <a:cs typeface="Arial"/>
                <a:sym typeface="Arial"/>
              </a:rPr>
              <a:t>Student-Athletes need to be on time to class and all basketball functions.</a:t>
            </a:r>
            <a:endParaRPr sz="17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700">
                <a:solidFill>
                  <a:srgbClr val="000000"/>
                </a:solidFill>
                <a:latin typeface="Noto Sans Symbols"/>
                <a:ea typeface="Noto Sans Symbols"/>
                <a:cs typeface="Noto Sans Symbols"/>
                <a:sym typeface="Noto Sans Symbols"/>
              </a:rPr>
              <a:t> </a:t>
            </a:r>
            <a:endParaRPr sz="17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1700"/>
              <a:buFont typeface="Noto Sans Symbols"/>
              <a:buChar char="♦"/>
            </a:pPr>
            <a:r>
              <a:rPr lang="en-US" sz="1700">
                <a:solidFill>
                  <a:srgbClr val="000000"/>
                </a:solidFill>
                <a:latin typeface="Arial"/>
                <a:ea typeface="Arial"/>
                <a:cs typeface="Arial"/>
                <a:sym typeface="Arial"/>
              </a:rPr>
              <a:t>Give full attention to coaches.  Give 100% effort in practice and competition.  Work hard to accomplish team goals.  Perfect attendance does not guarantee playing time.	</a:t>
            </a:r>
            <a:endParaRPr/>
          </a:p>
          <a:p>
            <a:pPr indent="0" lvl="0" marL="0" marR="0" rtl="0" algn="l">
              <a:spcBef>
                <a:spcPts val="0"/>
              </a:spcBef>
              <a:spcAft>
                <a:spcPts val="0"/>
              </a:spcAft>
              <a:buNone/>
            </a:pPr>
            <a:r>
              <a:rPr lang="en-US" sz="1700">
                <a:solidFill>
                  <a:srgbClr val="000000"/>
                </a:solidFill>
                <a:latin typeface="Noto Sans Symbols"/>
                <a:ea typeface="Noto Sans Symbols"/>
                <a:cs typeface="Noto Sans Symbols"/>
                <a:sym typeface="Noto Sans Symbols"/>
              </a:rPr>
              <a:t> </a:t>
            </a:r>
            <a:endParaRPr sz="17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1700"/>
              <a:buFont typeface="Noto Sans Symbols"/>
              <a:buChar char="♦"/>
            </a:pPr>
            <a:r>
              <a:rPr lang="en-US" sz="1700">
                <a:solidFill>
                  <a:srgbClr val="000000"/>
                </a:solidFill>
                <a:latin typeface="Arial"/>
                <a:ea typeface="Arial"/>
                <a:cs typeface="Arial"/>
                <a:sym typeface="Arial"/>
              </a:rPr>
              <a:t>Student-Athletes are expected to participate in all fundraisers.  $$ due </a:t>
            </a:r>
            <a:r>
              <a:rPr lang="en-US" sz="1700"/>
              <a:t>December 4th</a:t>
            </a:r>
            <a:r>
              <a:rPr lang="en-US" sz="1700">
                <a:solidFill>
                  <a:srgbClr val="000000"/>
                </a:solidFill>
                <a:latin typeface="Arial"/>
                <a:ea typeface="Arial"/>
                <a:cs typeface="Arial"/>
                <a:sym typeface="Arial"/>
              </a:rPr>
              <a:t>, including tax credit donations.</a:t>
            </a:r>
            <a:endParaRPr sz="17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700">
                <a:solidFill>
                  <a:srgbClr val="000000"/>
                </a:solidFill>
                <a:latin typeface="Noto Sans Symbols"/>
                <a:ea typeface="Noto Sans Symbols"/>
                <a:cs typeface="Noto Sans Symbols"/>
                <a:sym typeface="Noto Sans Symbols"/>
              </a:rPr>
              <a:t> </a:t>
            </a:r>
            <a:endParaRPr sz="17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1700"/>
              <a:buFont typeface="Noto Sans Symbols"/>
              <a:buChar char="♦"/>
            </a:pPr>
            <a:r>
              <a:rPr lang="en-US" sz="1700">
                <a:solidFill>
                  <a:srgbClr val="000000"/>
                </a:solidFill>
                <a:latin typeface="Arial"/>
                <a:ea typeface="Arial"/>
                <a:cs typeface="Arial"/>
                <a:sym typeface="Arial"/>
              </a:rPr>
              <a:t>Display good sportsmanship in winning and losing.  You are representing Gilbert High School at all times.  What you do doesn’t only represent yourself.  Your actions represent your family, the Gilbert High basketball program, Gilbert High and the community.</a:t>
            </a:r>
            <a:endParaRPr/>
          </a:p>
          <a:p>
            <a:pPr indent="-457200" lvl="0" marL="457200" marR="0" rtl="0" algn="l">
              <a:spcBef>
                <a:spcPts val="0"/>
              </a:spcBef>
              <a:spcAft>
                <a:spcPts val="0"/>
              </a:spcAft>
              <a:buNone/>
            </a:pPr>
            <a:r>
              <a:rPr lang="en-US" sz="1700">
                <a:solidFill>
                  <a:srgbClr val="000000"/>
                </a:solidFill>
                <a:latin typeface="Noto Sans Symbols"/>
                <a:ea typeface="Noto Sans Symbols"/>
                <a:cs typeface="Noto Sans Symbols"/>
                <a:sym typeface="Noto Sans Symbols"/>
              </a:rPr>
              <a:t> </a:t>
            </a:r>
            <a:endParaRPr sz="17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1700"/>
              <a:buFont typeface="Noto Sans Symbols"/>
              <a:buChar char="♦"/>
            </a:pPr>
            <a:r>
              <a:rPr lang="en-US" sz="1700">
                <a:solidFill>
                  <a:srgbClr val="000000"/>
                </a:solidFill>
                <a:latin typeface="Arial"/>
                <a:ea typeface="Arial"/>
                <a:cs typeface="Arial"/>
                <a:sym typeface="Arial"/>
              </a:rPr>
              <a:t>This program is an educational experience.  We want you to become confident, competitive, assertive and aggressive in a team situation.  This demands commitment, unselfishness and loyalty.</a:t>
            </a:r>
            <a:endParaRPr sz="17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p:nvPr/>
        </p:nvSpPr>
        <p:spPr>
          <a:xfrm>
            <a:off x="280416" y="194269"/>
            <a:ext cx="11558016" cy="5829288"/>
          </a:xfrm>
          <a:prstGeom prst="rect">
            <a:avLst/>
          </a:prstGeom>
          <a:noFill/>
          <a:ln>
            <a:noFill/>
          </a:ln>
        </p:spPr>
        <p:txBody>
          <a:bodyPr anchorCtr="0" anchor="t" bIns="45700" lIns="91425" spcFirstLastPara="1" rIns="91425" wrap="square" tIns="45700">
            <a:noAutofit/>
          </a:bodyPr>
          <a:lstStyle/>
          <a:p>
            <a:pPr indent="-3200400" lvl="0" marL="3200400" marR="0" rtl="0" algn="l">
              <a:lnSpc>
                <a:spcPct val="130000"/>
              </a:lnSpc>
              <a:spcBef>
                <a:spcPts val="0"/>
              </a:spcBef>
              <a:spcAft>
                <a:spcPts val="0"/>
              </a:spcAft>
              <a:buNone/>
            </a:pPr>
            <a:r>
              <a:rPr b="1" lang="en-US" sz="2400">
                <a:solidFill>
                  <a:srgbClr val="000000"/>
                </a:solidFill>
                <a:latin typeface="Arial"/>
                <a:ea typeface="Arial"/>
                <a:cs typeface="Arial"/>
                <a:sym typeface="Arial"/>
              </a:rPr>
              <a:t>TEAM RULES</a:t>
            </a:r>
            <a:r>
              <a:rPr b="1" lang="en-US" sz="2800">
                <a:solidFill>
                  <a:srgbClr val="000000"/>
                </a:solidFill>
                <a:latin typeface="Arial"/>
                <a:ea typeface="Arial"/>
                <a:cs typeface="Arial"/>
                <a:sym typeface="Arial"/>
              </a:rPr>
              <a:t>		</a:t>
            </a:r>
            <a:endParaRPr/>
          </a:p>
          <a:p>
            <a:pPr indent="-3200400" lvl="0" marL="3200400" marR="0" rtl="0" algn="l">
              <a:lnSpc>
                <a:spcPct val="130000"/>
              </a:lnSpc>
              <a:spcBef>
                <a:spcPts val="0"/>
              </a:spcBef>
              <a:spcAft>
                <a:spcPts val="0"/>
              </a:spcAft>
              <a:buNone/>
            </a:pPr>
            <a:r>
              <a:rPr b="1" lang="en-US" sz="2800">
                <a:solidFill>
                  <a:srgbClr val="000000"/>
                </a:solidFill>
                <a:latin typeface="Arial"/>
                <a:ea typeface="Arial"/>
                <a:cs typeface="Arial"/>
                <a:sym typeface="Arial"/>
              </a:rPr>
              <a:t>	       	</a:t>
            </a:r>
            <a:r>
              <a:rPr b="1" lang="en-US" sz="1200">
                <a:solidFill>
                  <a:srgbClr val="000000"/>
                </a:solidFill>
                <a:latin typeface="Arial"/>
                <a:ea typeface="Arial"/>
                <a:cs typeface="Arial"/>
                <a:sym typeface="Arial"/>
              </a:rPr>
              <a:t>                 </a:t>
            </a:r>
            <a:endParaRPr sz="18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000"/>
              <a:buFont typeface="Noto Sans Symbols"/>
              <a:buChar char="♦"/>
            </a:pPr>
            <a:r>
              <a:rPr lang="en-US" sz="2000">
                <a:solidFill>
                  <a:srgbClr val="000000"/>
                </a:solidFill>
                <a:latin typeface="Arial"/>
                <a:ea typeface="Arial"/>
                <a:cs typeface="Arial"/>
                <a:sym typeface="Arial"/>
              </a:rPr>
              <a:t>During practice, games or entering any gymnasium the athletes will not be wearing hats, sunglasses, or distracting jewelry.  At home games the players will sit with the student body and on road games behind our team.  During the varsity halftime the players may be in the dressing room to learn.  Phones will be collected by coaches on game days when the players get to the gym and returned after the game.</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rgbClr val="000000"/>
                </a:solidFill>
                <a:latin typeface="Noto Sans Symbols"/>
                <a:ea typeface="Noto Sans Symbols"/>
                <a:cs typeface="Noto Sans Symbols"/>
                <a:sym typeface="Noto Sans Symbols"/>
              </a:rPr>
              <a:t> </a:t>
            </a:r>
            <a:endParaRPr sz="20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000"/>
              <a:buFont typeface="Noto Sans Symbols"/>
              <a:buChar char="♦"/>
            </a:pPr>
            <a:r>
              <a:rPr lang="en-US" sz="2000">
                <a:solidFill>
                  <a:srgbClr val="000000"/>
                </a:solidFill>
                <a:latin typeface="Arial"/>
                <a:ea typeface="Arial"/>
                <a:cs typeface="Arial"/>
                <a:sym typeface="Arial"/>
              </a:rPr>
              <a:t>No athlete may participate in any athletic event if he has not attended a full and normal class schedule on the day of the event.  Exceptions to this rule would be an excused absence or a family emergency.</a:t>
            </a:r>
            <a:endParaRPr sz="2000">
              <a:solidFill>
                <a:schemeClr val="dk1"/>
              </a:solidFill>
              <a:latin typeface="Times New Roman"/>
              <a:ea typeface="Times New Roman"/>
              <a:cs typeface="Times New Roman"/>
              <a:sym typeface="Times New Roman"/>
            </a:endParaRPr>
          </a:p>
          <a:p>
            <a:pPr indent="-457200" lvl="0" marL="457200" marR="0" rtl="0" algn="l">
              <a:spcBef>
                <a:spcPts val="0"/>
              </a:spcBef>
              <a:spcAft>
                <a:spcPts val="0"/>
              </a:spcAft>
              <a:buNone/>
            </a:pPr>
            <a:r>
              <a:rPr lang="en-US" sz="2000">
                <a:solidFill>
                  <a:srgbClr val="000000"/>
                </a:solidFill>
                <a:latin typeface="Noto Sans Symbols"/>
                <a:ea typeface="Noto Sans Symbols"/>
                <a:cs typeface="Noto Sans Symbols"/>
                <a:sym typeface="Noto Sans Symbols"/>
              </a:rPr>
              <a:t> </a:t>
            </a:r>
            <a:endParaRPr sz="20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000"/>
              <a:buFont typeface="Noto Sans Symbols"/>
              <a:buChar char="♦"/>
            </a:pPr>
            <a:r>
              <a:rPr lang="en-US" sz="2000">
                <a:solidFill>
                  <a:srgbClr val="000000"/>
                </a:solidFill>
                <a:latin typeface="Arial"/>
                <a:ea typeface="Arial"/>
                <a:cs typeface="Arial"/>
                <a:sym typeface="Arial"/>
              </a:rPr>
              <a:t>Student-Athletes currently receiving a D or F in any class are required to attend study sessions,</a:t>
            </a:r>
            <a:r>
              <a:rPr lang="en-US" sz="2000">
                <a:solidFill>
                  <a:srgbClr val="000000"/>
                </a:solidFill>
                <a:latin typeface="Arial"/>
                <a:ea typeface="Arial"/>
                <a:cs typeface="Arial"/>
                <a:sym typeface="Arial"/>
              </a:rPr>
              <a:t> arranged by their coach, </a:t>
            </a:r>
            <a:r>
              <a:rPr lang="en-US" sz="2000">
                <a:solidFill>
                  <a:srgbClr val="000000"/>
                </a:solidFill>
                <a:latin typeface="Arial"/>
                <a:ea typeface="Arial"/>
                <a:cs typeface="Arial"/>
                <a:sym typeface="Arial"/>
              </a:rPr>
              <a:t>until their grade is raised.</a:t>
            </a:r>
            <a:endParaRPr sz="2000">
              <a:solidFill>
                <a:schemeClr val="dk1"/>
              </a:solidFill>
              <a:latin typeface="Times New Roman"/>
              <a:ea typeface="Times New Roman"/>
              <a:cs typeface="Times New Roman"/>
              <a:sym typeface="Times New Roman"/>
            </a:endParaRPr>
          </a:p>
          <a:p>
            <a:pPr indent="-215900" lvl="0" marL="342900" marR="0" rtl="0" algn="l">
              <a:spcBef>
                <a:spcPts val="0"/>
              </a:spcBef>
              <a:spcAft>
                <a:spcPts val="0"/>
              </a:spcAft>
              <a:buClr>
                <a:schemeClr val="dk1"/>
              </a:buClr>
              <a:buSzPts val="2000"/>
              <a:buFont typeface="Noto Sans Symbols"/>
              <a:buNone/>
            </a:pPr>
            <a:r>
              <a:t/>
            </a:r>
            <a:endParaRPr sz="2000">
              <a:solidFill>
                <a:srgbClr val="000000"/>
              </a:solidFill>
              <a:latin typeface="Times New Roman"/>
              <a:ea typeface="Times New Roman"/>
              <a:cs typeface="Times New Roman"/>
              <a:sym typeface="Times New Roman"/>
            </a:endParaRPr>
          </a:p>
          <a:p>
            <a:pPr indent="-342900" lvl="0" marL="342900" marR="0" rtl="0" algn="l">
              <a:spcBef>
                <a:spcPts val="0"/>
              </a:spcBef>
              <a:spcAft>
                <a:spcPts val="0"/>
              </a:spcAft>
              <a:buClr>
                <a:srgbClr val="000000"/>
              </a:buClr>
              <a:buSzPts val="2000"/>
              <a:buFont typeface="Noto Sans Symbols"/>
              <a:buChar char="♦"/>
            </a:pPr>
            <a:r>
              <a:rPr lang="en-US" sz="2000">
                <a:solidFill>
                  <a:srgbClr val="000000"/>
                </a:solidFill>
                <a:latin typeface="Arial"/>
                <a:ea typeface="Arial"/>
                <a:cs typeface="Arial"/>
                <a:sym typeface="Arial"/>
              </a:rPr>
              <a:t>All student-athletes will be dealt with individually if an issue may arise.  No situation is exactly the same; therefore all consequences are not exactly the same.</a:t>
            </a:r>
            <a:endParaRPr sz="20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p:nvPr/>
        </p:nvSpPr>
        <p:spPr>
          <a:xfrm>
            <a:off x="109728" y="0"/>
            <a:ext cx="11996928" cy="7032694"/>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None/>
            </a:pPr>
            <a:r>
              <a:rPr b="1" lang="en-US" sz="2800">
                <a:solidFill>
                  <a:srgbClr val="000000"/>
                </a:solidFill>
                <a:latin typeface="Arial"/>
                <a:ea typeface="Arial"/>
                <a:cs typeface="Arial"/>
                <a:sym typeface="Arial"/>
              </a:rPr>
              <a:t>COMMUNICATION - PARENTS/GUARDIAN/COACH</a:t>
            </a:r>
            <a:endParaRPr/>
          </a:p>
          <a:p>
            <a:pPr indent="0" lvl="0" marL="0" marR="0" rtl="0" algn="l">
              <a:spcBef>
                <a:spcPts val="0"/>
              </a:spcBef>
              <a:spcAft>
                <a:spcPts val="0"/>
              </a:spcAft>
              <a:buNone/>
            </a:pPr>
            <a:r>
              <a:t/>
            </a:r>
            <a:endParaRPr sz="1400">
              <a:solidFill>
                <a:srgbClr val="000000"/>
              </a:solidFill>
              <a:latin typeface="Arial"/>
              <a:ea typeface="Arial"/>
              <a:cs typeface="Arial"/>
              <a:sym typeface="Arial"/>
            </a:endParaRPr>
          </a:p>
          <a:p>
            <a:pPr indent="0" lvl="0" marL="0" marR="0" rtl="0" algn="l">
              <a:spcBef>
                <a:spcPts val="0"/>
              </a:spcBef>
              <a:spcAft>
                <a:spcPts val="0"/>
              </a:spcAft>
              <a:buNone/>
            </a:pPr>
            <a:r>
              <a:rPr lang="en-US" sz="1800">
                <a:solidFill>
                  <a:srgbClr val="000000"/>
                </a:solidFill>
                <a:latin typeface="Arial"/>
                <a:ea typeface="Arial"/>
                <a:cs typeface="Arial"/>
                <a:sym typeface="Arial"/>
              </a:rPr>
              <a:t>Both parenting and coaching are extremely difficult vocations.  By establishing an understanding of each position, we are better able to accept the actions of the other and provide greater benefit to our children.  As parents, when your child becomes involved in the Gilbert Tiger basketball program, you have a right to understand what expectations are placed on your child.  This begins with clear communication from the coaches.</a:t>
            </a:r>
            <a:endParaRPr sz="1800"/>
          </a:p>
          <a:p>
            <a:pPr indent="0" lvl="0" marL="0" marR="0" rtl="0" algn="l">
              <a:spcBef>
                <a:spcPts val="0"/>
              </a:spcBef>
              <a:spcAft>
                <a:spcPts val="0"/>
              </a:spcAft>
              <a:buNone/>
            </a:pPr>
            <a:r>
              <a:t/>
            </a:r>
            <a:endParaRPr sz="1800">
              <a:solidFill>
                <a:srgbClr val="000000"/>
              </a:solidFill>
              <a:latin typeface="Arial"/>
              <a:ea typeface="Arial"/>
              <a:cs typeface="Arial"/>
              <a:sym typeface="Arial"/>
            </a:endParaRPr>
          </a:p>
          <a:p>
            <a:pPr indent="0" lvl="0" marL="0" marR="0" rtl="0" algn="l">
              <a:spcBef>
                <a:spcPts val="0"/>
              </a:spcBef>
              <a:spcAft>
                <a:spcPts val="0"/>
              </a:spcAft>
              <a:buNone/>
            </a:pPr>
            <a:r>
              <a:rPr b="1" lang="en-US" sz="1800" u="sng">
                <a:solidFill>
                  <a:srgbClr val="000000"/>
                </a:solidFill>
                <a:latin typeface="Arial"/>
                <a:ea typeface="Arial"/>
                <a:cs typeface="Arial"/>
                <a:sym typeface="Arial"/>
              </a:rPr>
              <a:t>Communication You Should Expect From Your Child’s Coach</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1.		Philosophy </a:t>
            </a:r>
            <a:r>
              <a:rPr lang="en-US" sz="1800"/>
              <a:t>of coaching</a:t>
            </a:r>
            <a:r>
              <a:rPr lang="en-US" sz="1800">
                <a:solidFill>
                  <a:srgbClr val="000000"/>
                </a:solidFill>
                <a:latin typeface="Arial"/>
                <a:ea typeface="Arial"/>
                <a:cs typeface="Arial"/>
                <a:sym typeface="Arial"/>
              </a:rPr>
              <a:t>.</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2. 		Expectations the coach has for your child as well as all the players on the squad.</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3.		Locations and times of all practices and contests.</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4.		Team requirements (i.e. fees, special equipment, off-season conditioning).</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5.		Procedures should your child be injured during participation.</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6.		Discipline as the result of your child unable to follow team rules and expectations.</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1800">
              <a:solidFill>
                <a:srgbClr val="000000"/>
              </a:solidFill>
              <a:latin typeface="Arial"/>
              <a:ea typeface="Arial"/>
              <a:cs typeface="Arial"/>
              <a:sym typeface="Arial"/>
            </a:endParaRPr>
          </a:p>
          <a:p>
            <a:pPr indent="0" lvl="0" marL="0" marR="0" rtl="0" algn="l">
              <a:spcBef>
                <a:spcPts val="0"/>
              </a:spcBef>
              <a:spcAft>
                <a:spcPts val="0"/>
              </a:spcAft>
              <a:buNone/>
            </a:pPr>
            <a:r>
              <a:rPr b="1" lang="en-US" sz="1800" u="sng">
                <a:solidFill>
                  <a:srgbClr val="000000"/>
                </a:solidFill>
                <a:latin typeface="Arial"/>
                <a:ea typeface="Arial"/>
                <a:cs typeface="Arial"/>
                <a:sym typeface="Arial"/>
              </a:rPr>
              <a:t>Communication Coaches Expect From Parents</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1.		Concerns expressed directly to the coach at an appropriate time and not via social media.</a:t>
            </a:r>
            <a:endParaRPr sz="1800">
              <a:solidFill>
                <a:schemeClr val="dk1"/>
              </a:solidFill>
              <a:latin typeface="Times New Roman"/>
              <a:ea typeface="Times New Roman"/>
              <a:cs typeface="Times New Roman"/>
              <a:sym typeface="Times New Roman"/>
            </a:endParaRPr>
          </a:p>
          <a:p>
            <a:pPr indent="-914400" lvl="0" marL="914400" marR="0" rtl="0" algn="l">
              <a:spcBef>
                <a:spcPts val="0"/>
              </a:spcBef>
              <a:spcAft>
                <a:spcPts val="0"/>
              </a:spcAft>
              <a:buNone/>
            </a:pPr>
            <a:r>
              <a:rPr lang="en-US" sz="1800">
                <a:solidFill>
                  <a:srgbClr val="000000"/>
                </a:solidFill>
                <a:latin typeface="Arial"/>
                <a:ea typeface="Arial"/>
                <a:cs typeface="Arial"/>
                <a:sym typeface="Arial"/>
              </a:rPr>
              <a:t>2.	Notification of any schedule conflicts well in advance.</a:t>
            </a:r>
            <a:endParaRPr sz="1800">
              <a:solidFill>
                <a:schemeClr val="dk1"/>
              </a:solidFill>
              <a:latin typeface="Times New Roman"/>
              <a:ea typeface="Times New Roman"/>
              <a:cs typeface="Times New Roman"/>
              <a:sym typeface="Times New Roman"/>
            </a:endParaRPr>
          </a:p>
          <a:p>
            <a:pPr indent="-914400" lvl="0" marL="914400" marR="0" rtl="0" algn="l">
              <a:spcBef>
                <a:spcPts val="0"/>
              </a:spcBef>
              <a:spcAft>
                <a:spcPts val="0"/>
              </a:spcAft>
              <a:buNone/>
            </a:pPr>
            <a:r>
              <a:rPr lang="en-US" sz="1800">
                <a:solidFill>
                  <a:srgbClr val="000000"/>
                </a:solidFill>
                <a:latin typeface="Arial"/>
                <a:ea typeface="Arial"/>
                <a:cs typeface="Arial"/>
                <a:sym typeface="Arial"/>
              </a:rPr>
              <a:t>3.</a:t>
            </a:r>
            <a:r>
              <a:rPr lang="en-US" sz="1800"/>
              <a:t>	</a:t>
            </a:r>
            <a:r>
              <a:rPr lang="en-US" sz="1800">
                <a:solidFill>
                  <a:srgbClr val="000000"/>
                </a:solidFill>
                <a:latin typeface="Arial"/>
                <a:ea typeface="Arial"/>
                <a:cs typeface="Arial"/>
                <a:sym typeface="Arial"/>
              </a:rPr>
              <a:t>Specific concern in regard to coaches expectations.</a:t>
            </a:r>
            <a:endParaRPr sz="1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1800">
                <a:solidFill>
                  <a:srgbClr val="000000"/>
                </a:solidFill>
                <a:latin typeface="Arial"/>
                <a:ea typeface="Arial"/>
                <a:cs typeface="Arial"/>
                <a:sym typeface="Arial"/>
              </a:rPr>
              <a:t> </a:t>
            </a:r>
            <a:endParaRPr sz="1800">
              <a:solidFill>
                <a:schemeClr val="dk1"/>
              </a:solidFill>
              <a:latin typeface="Times New Roman"/>
              <a:ea typeface="Times New Roman"/>
              <a:cs typeface="Times New Roman"/>
              <a:sym typeface="Times New Roman"/>
            </a:endParaRPr>
          </a:p>
          <a:p>
            <a:pPr indent="0" lvl="0" marL="0" marR="0" rtl="0" algn="l">
              <a:spcBef>
                <a:spcPts val="600"/>
              </a:spcBef>
              <a:spcAft>
                <a:spcPts val="0"/>
              </a:spcAft>
              <a:buNone/>
            </a:pPr>
            <a:r>
              <a:rPr lang="en-US" sz="1800">
                <a:solidFill>
                  <a:srgbClr val="000000"/>
                </a:solidFill>
                <a:latin typeface="Arial"/>
                <a:ea typeface="Arial"/>
                <a:cs typeface="Arial"/>
                <a:sym typeface="Arial"/>
              </a:rPr>
              <a:t>As your child becomes involved in the Gilbert Tiger basketball program, he will experience some of the most rewarding moments of his life.  It is important to understand there may be times when things do not go the way you or your child wishes.  At these times, discussion with the coach is encouraged.</a:t>
            </a:r>
            <a:r>
              <a:rPr b="1" lang="en-US" sz="1800" u="sng">
                <a:solidFill>
                  <a:srgbClr val="000000"/>
                </a:solidFill>
                <a:latin typeface="Arial"/>
                <a:ea typeface="Arial"/>
                <a:cs typeface="Arial"/>
                <a:sym typeface="Arial"/>
              </a:rPr>
              <a:t> </a:t>
            </a:r>
            <a:endParaRPr sz="1800"/>
          </a:p>
          <a:p>
            <a:pPr indent="0" lvl="0" marL="0" marR="0" rtl="0" algn="l">
              <a:spcBef>
                <a:spcPts val="600"/>
              </a:spcBef>
              <a:spcAft>
                <a:spcPts val="0"/>
              </a:spcAft>
              <a:buNone/>
            </a:pPr>
            <a:r>
              <a:t/>
            </a:r>
            <a:endParaRPr b="1" sz="1300" u="sng">
              <a:solidFill>
                <a:srgbClr val="000000"/>
              </a:solidFill>
              <a:latin typeface="Arial"/>
              <a:ea typeface="Arial"/>
              <a:cs typeface="Arial"/>
              <a:sym typeface="Arial"/>
            </a:endParaRPr>
          </a:p>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